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6" r:id="rId2"/>
    <p:sldId id="275" r:id="rId3"/>
    <p:sldId id="257" r:id="rId4"/>
    <p:sldId id="258" r:id="rId5"/>
    <p:sldId id="265" r:id="rId6"/>
    <p:sldId id="279" r:id="rId7"/>
    <p:sldId id="272" r:id="rId8"/>
    <p:sldId id="267" r:id="rId9"/>
    <p:sldId id="289" r:id="rId10"/>
    <p:sldId id="270" r:id="rId11"/>
    <p:sldId id="269" r:id="rId12"/>
    <p:sldId id="271" r:id="rId13"/>
    <p:sldId id="278" r:id="rId14"/>
    <p:sldId id="281" r:id="rId15"/>
    <p:sldId id="291" r:id="rId16"/>
    <p:sldId id="284" r:id="rId17"/>
    <p:sldId id="285" r:id="rId18"/>
    <p:sldId id="290" r:id="rId19"/>
    <p:sldId id="283" r:id="rId20"/>
    <p:sldId id="282" r:id="rId21"/>
    <p:sldId id="280" r:id="rId22"/>
    <p:sldId id="273" r:id="rId23"/>
    <p:sldId id="288" r:id="rId24"/>
    <p:sldId id="287" r:id="rId25"/>
    <p:sldId id="277" r:id="rId26"/>
    <p:sldId id="286"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71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37" autoAdjust="0"/>
  </p:normalViewPr>
  <p:slideViewPr>
    <p:cSldViewPr>
      <p:cViewPr varScale="1">
        <p:scale>
          <a:sx n="76" d="100"/>
          <a:sy n="76" d="100"/>
        </p:scale>
        <p:origin x="-984" y="-84"/>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185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1F125-8E15-4F86-A9CA-9732E4C17E7F}" type="doc">
      <dgm:prSet loTypeId="urn:microsoft.com/office/officeart/2005/8/layout/chevron1" loCatId="process" qsTypeId="urn:microsoft.com/office/officeart/2005/8/quickstyle/simple1" qsCatId="simple" csTypeId="urn:microsoft.com/office/officeart/2005/8/colors/accent2_2" csCatId="accent2" phldr="1"/>
      <dgm:spPr/>
    </dgm:pt>
    <dgm:pt modelId="{6DD38535-1AF7-4F75-948C-756C1ECC769B}">
      <dgm:prSet phldrT="[Text]"/>
      <dgm:spPr>
        <a:ln>
          <a:noFill/>
        </a:ln>
      </dgm:spPr>
      <dgm:t>
        <a:bodyPr/>
        <a:lstStyle/>
        <a:p>
          <a:r>
            <a:rPr lang="en-AU" b="1" dirty="0" smtClean="0"/>
            <a:t>Logics developed</a:t>
          </a:r>
          <a:endParaRPr lang="en-AU" b="1" dirty="0"/>
        </a:p>
      </dgm:t>
    </dgm:pt>
    <dgm:pt modelId="{79879260-D402-41DE-87DA-4A3658C29465}" type="parTrans" cxnId="{E8B8AF79-5268-4EC8-B515-3BA7EDAA4E43}">
      <dgm:prSet/>
      <dgm:spPr/>
      <dgm:t>
        <a:bodyPr/>
        <a:lstStyle/>
        <a:p>
          <a:endParaRPr lang="en-AU"/>
        </a:p>
      </dgm:t>
    </dgm:pt>
    <dgm:pt modelId="{3D690C47-6833-4410-A62C-5E52202BB439}" type="sibTrans" cxnId="{E8B8AF79-5268-4EC8-B515-3BA7EDAA4E43}">
      <dgm:prSet/>
      <dgm:spPr/>
      <dgm:t>
        <a:bodyPr/>
        <a:lstStyle/>
        <a:p>
          <a:endParaRPr lang="en-AU"/>
        </a:p>
      </dgm:t>
    </dgm:pt>
    <dgm:pt modelId="{9BF0C490-0917-419C-89B9-B2AA700BF0B8}">
      <dgm:prSet phldrT="[Text]"/>
      <dgm:spPr>
        <a:ln>
          <a:noFill/>
        </a:ln>
      </dgm:spPr>
      <dgm:t>
        <a:bodyPr/>
        <a:lstStyle/>
        <a:p>
          <a:r>
            <a:rPr lang="en-AU" b="1" dirty="0" smtClean="0"/>
            <a:t>Stakeholder evaluation needs assessed</a:t>
          </a:r>
          <a:endParaRPr lang="en-AU" b="1" dirty="0"/>
        </a:p>
      </dgm:t>
    </dgm:pt>
    <dgm:pt modelId="{A103ED2D-EF87-454F-8DB1-7F6209DB4319}" type="parTrans" cxnId="{7A76EA2B-DE27-446D-894C-65C54EDD6A26}">
      <dgm:prSet/>
      <dgm:spPr/>
      <dgm:t>
        <a:bodyPr/>
        <a:lstStyle/>
        <a:p>
          <a:endParaRPr lang="en-AU"/>
        </a:p>
      </dgm:t>
    </dgm:pt>
    <dgm:pt modelId="{BBACDFA8-B5C4-497B-8F6D-A1A46D38AF6D}" type="sibTrans" cxnId="{7A76EA2B-DE27-446D-894C-65C54EDD6A26}">
      <dgm:prSet/>
      <dgm:spPr/>
      <dgm:t>
        <a:bodyPr/>
        <a:lstStyle/>
        <a:p>
          <a:endParaRPr lang="en-AU"/>
        </a:p>
      </dgm:t>
    </dgm:pt>
    <dgm:pt modelId="{C2F25DF4-D7F0-4F53-A0DC-0827F4738EEB}">
      <dgm:prSet phldrT="[Text]"/>
      <dgm:spPr>
        <a:ln>
          <a:noFill/>
        </a:ln>
      </dgm:spPr>
      <dgm:t>
        <a:bodyPr/>
        <a:lstStyle/>
        <a:p>
          <a:r>
            <a:rPr lang="en-AU" b="1" dirty="0" smtClean="0"/>
            <a:t>Research methods &amp; indicators selected</a:t>
          </a:r>
          <a:endParaRPr lang="en-AU" b="1" dirty="0"/>
        </a:p>
      </dgm:t>
    </dgm:pt>
    <dgm:pt modelId="{E5753FE4-1A4A-47CF-AFF2-A435FEF21048}" type="parTrans" cxnId="{56A59CB0-7A68-4884-8623-4AFD770B3674}">
      <dgm:prSet/>
      <dgm:spPr/>
      <dgm:t>
        <a:bodyPr/>
        <a:lstStyle/>
        <a:p>
          <a:endParaRPr lang="en-AU"/>
        </a:p>
      </dgm:t>
    </dgm:pt>
    <dgm:pt modelId="{896AFF19-240F-4D40-AFD0-B2ACFF28928F}" type="sibTrans" cxnId="{56A59CB0-7A68-4884-8623-4AFD770B3674}">
      <dgm:prSet/>
      <dgm:spPr/>
      <dgm:t>
        <a:bodyPr/>
        <a:lstStyle/>
        <a:p>
          <a:endParaRPr lang="en-AU"/>
        </a:p>
      </dgm:t>
    </dgm:pt>
    <dgm:pt modelId="{D3C21527-C4AF-433A-A2BD-D0ED28E6769C}" type="pres">
      <dgm:prSet presAssocID="{7691F125-8E15-4F86-A9CA-9732E4C17E7F}" presName="Name0" presStyleCnt="0">
        <dgm:presLayoutVars>
          <dgm:dir/>
          <dgm:animLvl val="lvl"/>
          <dgm:resizeHandles val="exact"/>
        </dgm:presLayoutVars>
      </dgm:prSet>
      <dgm:spPr/>
    </dgm:pt>
    <dgm:pt modelId="{01C2C41E-6B7D-4EEB-98F1-613A155228A3}" type="pres">
      <dgm:prSet presAssocID="{6DD38535-1AF7-4F75-948C-756C1ECC769B}" presName="parTxOnly" presStyleLbl="node1" presStyleIdx="0" presStyleCnt="3">
        <dgm:presLayoutVars>
          <dgm:chMax val="0"/>
          <dgm:chPref val="0"/>
          <dgm:bulletEnabled val="1"/>
        </dgm:presLayoutVars>
      </dgm:prSet>
      <dgm:spPr/>
      <dgm:t>
        <a:bodyPr/>
        <a:lstStyle/>
        <a:p>
          <a:endParaRPr lang="en-AU"/>
        </a:p>
      </dgm:t>
    </dgm:pt>
    <dgm:pt modelId="{5C76E83E-F460-4056-8C11-DB36253822C5}" type="pres">
      <dgm:prSet presAssocID="{3D690C47-6833-4410-A62C-5E52202BB439}" presName="parTxOnlySpace" presStyleCnt="0"/>
      <dgm:spPr/>
    </dgm:pt>
    <dgm:pt modelId="{088058D3-C5E8-4F22-87D2-7679DAA09D79}" type="pres">
      <dgm:prSet presAssocID="{9BF0C490-0917-419C-89B9-B2AA700BF0B8}" presName="parTxOnly" presStyleLbl="node1" presStyleIdx="1" presStyleCnt="3">
        <dgm:presLayoutVars>
          <dgm:chMax val="0"/>
          <dgm:chPref val="0"/>
          <dgm:bulletEnabled val="1"/>
        </dgm:presLayoutVars>
      </dgm:prSet>
      <dgm:spPr/>
      <dgm:t>
        <a:bodyPr/>
        <a:lstStyle/>
        <a:p>
          <a:endParaRPr lang="en-AU"/>
        </a:p>
      </dgm:t>
    </dgm:pt>
    <dgm:pt modelId="{6EB7BEE9-2171-49FD-AA18-D676D030B6A7}" type="pres">
      <dgm:prSet presAssocID="{BBACDFA8-B5C4-497B-8F6D-A1A46D38AF6D}" presName="parTxOnlySpace" presStyleCnt="0"/>
      <dgm:spPr/>
    </dgm:pt>
    <dgm:pt modelId="{CBB79388-C3FD-44B5-9C88-593A329E6428}" type="pres">
      <dgm:prSet presAssocID="{C2F25DF4-D7F0-4F53-A0DC-0827F4738EEB}" presName="parTxOnly" presStyleLbl="node1" presStyleIdx="2" presStyleCnt="3">
        <dgm:presLayoutVars>
          <dgm:chMax val="0"/>
          <dgm:chPref val="0"/>
          <dgm:bulletEnabled val="1"/>
        </dgm:presLayoutVars>
      </dgm:prSet>
      <dgm:spPr/>
      <dgm:t>
        <a:bodyPr/>
        <a:lstStyle/>
        <a:p>
          <a:endParaRPr lang="en-AU"/>
        </a:p>
      </dgm:t>
    </dgm:pt>
  </dgm:ptLst>
  <dgm:cxnLst>
    <dgm:cxn modelId="{7A76EA2B-DE27-446D-894C-65C54EDD6A26}" srcId="{7691F125-8E15-4F86-A9CA-9732E4C17E7F}" destId="{9BF0C490-0917-419C-89B9-B2AA700BF0B8}" srcOrd="1" destOrd="0" parTransId="{A103ED2D-EF87-454F-8DB1-7F6209DB4319}" sibTransId="{BBACDFA8-B5C4-497B-8F6D-A1A46D38AF6D}"/>
    <dgm:cxn modelId="{6BEB238A-498D-4274-A09A-0D2D7AAC0415}" type="presOf" srcId="{6DD38535-1AF7-4F75-948C-756C1ECC769B}" destId="{01C2C41E-6B7D-4EEB-98F1-613A155228A3}" srcOrd="0" destOrd="0" presId="urn:microsoft.com/office/officeart/2005/8/layout/chevron1"/>
    <dgm:cxn modelId="{AE7E88AC-865C-4FB8-B46C-C6C75502A18F}" type="presOf" srcId="{7691F125-8E15-4F86-A9CA-9732E4C17E7F}" destId="{D3C21527-C4AF-433A-A2BD-D0ED28E6769C}" srcOrd="0" destOrd="0" presId="urn:microsoft.com/office/officeart/2005/8/layout/chevron1"/>
    <dgm:cxn modelId="{3FF8A7C8-1AEE-4853-9E6A-DE9AF6503058}" type="presOf" srcId="{C2F25DF4-D7F0-4F53-A0DC-0827F4738EEB}" destId="{CBB79388-C3FD-44B5-9C88-593A329E6428}" srcOrd="0" destOrd="0" presId="urn:microsoft.com/office/officeart/2005/8/layout/chevron1"/>
    <dgm:cxn modelId="{11606392-0AFC-4634-9153-8DCD22AB9C7C}" type="presOf" srcId="{9BF0C490-0917-419C-89B9-B2AA700BF0B8}" destId="{088058D3-C5E8-4F22-87D2-7679DAA09D79}" srcOrd="0" destOrd="0" presId="urn:microsoft.com/office/officeart/2005/8/layout/chevron1"/>
    <dgm:cxn modelId="{E8B8AF79-5268-4EC8-B515-3BA7EDAA4E43}" srcId="{7691F125-8E15-4F86-A9CA-9732E4C17E7F}" destId="{6DD38535-1AF7-4F75-948C-756C1ECC769B}" srcOrd="0" destOrd="0" parTransId="{79879260-D402-41DE-87DA-4A3658C29465}" sibTransId="{3D690C47-6833-4410-A62C-5E52202BB439}"/>
    <dgm:cxn modelId="{56A59CB0-7A68-4884-8623-4AFD770B3674}" srcId="{7691F125-8E15-4F86-A9CA-9732E4C17E7F}" destId="{C2F25DF4-D7F0-4F53-A0DC-0827F4738EEB}" srcOrd="2" destOrd="0" parTransId="{E5753FE4-1A4A-47CF-AFF2-A435FEF21048}" sibTransId="{896AFF19-240F-4D40-AFD0-B2ACFF28928F}"/>
    <dgm:cxn modelId="{383E898A-B8C0-4D3B-8F5C-2B22E12C5329}" type="presParOf" srcId="{D3C21527-C4AF-433A-A2BD-D0ED28E6769C}" destId="{01C2C41E-6B7D-4EEB-98F1-613A155228A3}" srcOrd="0" destOrd="0" presId="urn:microsoft.com/office/officeart/2005/8/layout/chevron1"/>
    <dgm:cxn modelId="{1BE57ECF-5B35-4DCE-BF45-C2B5DC60F0FD}" type="presParOf" srcId="{D3C21527-C4AF-433A-A2BD-D0ED28E6769C}" destId="{5C76E83E-F460-4056-8C11-DB36253822C5}" srcOrd="1" destOrd="0" presId="urn:microsoft.com/office/officeart/2005/8/layout/chevron1"/>
    <dgm:cxn modelId="{789DE769-97FA-477F-9225-21D4E5080F79}" type="presParOf" srcId="{D3C21527-C4AF-433A-A2BD-D0ED28E6769C}" destId="{088058D3-C5E8-4F22-87D2-7679DAA09D79}" srcOrd="2" destOrd="0" presId="urn:microsoft.com/office/officeart/2005/8/layout/chevron1"/>
    <dgm:cxn modelId="{C52D3CD4-DDE5-4312-8D07-3656FAB51DBE}" type="presParOf" srcId="{D3C21527-C4AF-433A-A2BD-D0ED28E6769C}" destId="{6EB7BEE9-2171-49FD-AA18-D676D030B6A7}" srcOrd="3" destOrd="0" presId="urn:microsoft.com/office/officeart/2005/8/layout/chevron1"/>
    <dgm:cxn modelId="{7ECBA1BA-58BC-43ED-9DD0-6FAD2725B774}" type="presParOf" srcId="{D3C21527-C4AF-433A-A2BD-D0ED28E6769C}" destId="{CBB79388-C3FD-44B5-9C88-593A329E6428}"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2C41E-6B7D-4EEB-98F1-613A155228A3}">
      <dsp:nvSpPr>
        <dsp:cNvPr id="0" name=""/>
        <dsp:cNvSpPr/>
      </dsp:nvSpPr>
      <dsp:spPr>
        <a:xfrm>
          <a:off x="2299" y="1398210"/>
          <a:ext cx="2801526" cy="1120610"/>
        </a:xfrm>
        <a:prstGeom prst="chevron">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AU" sz="2000" b="1" kern="1200" dirty="0" smtClean="0"/>
            <a:t>Logics developed</a:t>
          </a:r>
          <a:endParaRPr lang="en-AU" sz="2000" b="1" kern="1200" dirty="0"/>
        </a:p>
      </dsp:txBody>
      <dsp:txXfrm>
        <a:off x="562604" y="1398210"/>
        <a:ext cx="1680916" cy="1120610"/>
      </dsp:txXfrm>
    </dsp:sp>
    <dsp:sp modelId="{088058D3-C5E8-4F22-87D2-7679DAA09D79}">
      <dsp:nvSpPr>
        <dsp:cNvPr id="0" name=""/>
        <dsp:cNvSpPr/>
      </dsp:nvSpPr>
      <dsp:spPr>
        <a:xfrm>
          <a:off x="2523672" y="1398210"/>
          <a:ext cx="2801526" cy="1120610"/>
        </a:xfrm>
        <a:prstGeom prst="chevron">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AU" sz="2000" b="1" kern="1200" dirty="0" smtClean="0"/>
            <a:t>Stakeholder evaluation needs assessed</a:t>
          </a:r>
          <a:endParaRPr lang="en-AU" sz="2000" b="1" kern="1200" dirty="0"/>
        </a:p>
      </dsp:txBody>
      <dsp:txXfrm>
        <a:off x="3083977" y="1398210"/>
        <a:ext cx="1680916" cy="1120610"/>
      </dsp:txXfrm>
    </dsp:sp>
    <dsp:sp modelId="{CBB79388-C3FD-44B5-9C88-593A329E6428}">
      <dsp:nvSpPr>
        <dsp:cNvPr id="0" name=""/>
        <dsp:cNvSpPr/>
      </dsp:nvSpPr>
      <dsp:spPr>
        <a:xfrm>
          <a:off x="5045046" y="1398210"/>
          <a:ext cx="2801526" cy="1120610"/>
        </a:xfrm>
        <a:prstGeom prst="chevron">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AU" sz="2000" b="1" kern="1200" dirty="0" smtClean="0"/>
            <a:t>Research methods &amp; indicators selected</a:t>
          </a:r>
          <a:endParaRPr lang="en-AU" sz="2000" b="1" kern="1200" dirty="0"/>
        </a:p>
      </dsp:txBody>
      <dsp:txXfrm>
        <a:off x="5605351" y="1398210"/>
        <a:ext cx="1680916" cy="11206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900" dirty="0">
              <a:solidFill>
                <a:srgbClr val="71737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B25958-2D71-4975-AFCF-C90DCF60F4AA}" type="datetimeFigureOut">
              <a:rPr lang="en-US" sz="600" smtClean="0">
                <a:solidFill>
                  <a:srgbClr val="717375"/>
                </a:solidFill>
              </a:rPr>
              <a:pPr/>
              <a:t>8/31/2011</a:t>
            </a:fld>
            <a:endParaRPr lang="en-US" sz="600" dirty="0">
              <a:solidFill>
                <a:srgbClr val="71737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solidFill>
                <a:srgbClr val="717375"/>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8A17F7-0057-41B1-BC75-54DA802968D9}" type="slidenum">
              <a:rPr lang="en-US" sz="600" smtClean="0">
                <a:solidFill>
                  <a:srgbClr val="717375"/>
                </a:solidFill>
              </a:rPr>
              <a:pPr/>
              <a:t>‹#›</a:t>
            </a:fld>
            <a:endParaRPr lang="en-US" sz="600">
              <a:solidFill>
                <a:srgbClr val="717375"/>
              </a:solidFill>
            </a:endParaRPr>
          </a:p>
        </p:txBody>
      </p:sp>
    </p:spTree>
    <p:extLst>
      <p:ext uri="{BB962C8B-B14F-4D97-AF65-F5344CB8AC3E}">
        <p14:creationId xmlns:p14="http://schemas.microsoft.com/office/powerpoint/2010/main" val="3260905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900">
                <a:solidFill>
                  <a:srgbClr val="717375"/>
                </a:solidFill>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600">
                <a:solidFill>
                  <a:srgbClr val="717375"/>
                </a:solidFill>
                <a:latin typeface="Arial" pitchFamily="34" charset="0"/>
                <a:cs typeface="Arial" pitchFamily="34" charset="0"/>
              </a:defRPr>
            </a:lvl1pPr>
          </a:lstStyle>
          <a:p>
            <a:fld id="{4D5D5571-B290-438F-AC93-55BE0D482650}" type="datetimeFigureOut">
              <a:rPr lang="en-US" smtClean="0"/>
              <a:pPr/>
              <a:t>8/31/2011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900">
                <a:solidFill>
                  <a:srgbClr val="717375"/>
                </a:solidFill>
                <a:latin typeface="Arial" pitchFamily="34" charset="0"/>
                <a:cs typeface="Arial"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600">
                <a:solidFill>
                  <a:srgbClr val="717375"/>
                </a:solidFill>
                <a:latin typeface="Arial" pitchFamily="34" charset="0"/>
                <a:cs typeface="Arial" pitchFamily="34" charset="0"/>
              </a:defRPr>
            </a:lvl1pPr>
          </a:lstStyle>
          <a:p>
            <a:fld id="{C028F919-5929-46B3-9601-10ED5A6930D1}" type="slidenum">
              <a:rPr lang="en-US" smtClean="0"/>
              <a:pPr/>
              <a:t>‹#›</a:t>
            </a:fld>
            <a:endParaRPr lang="en-US"/>
          </a:p>
        </p:txBody>
      </p:sp>
    </p:spTree>
    <p:extLst>
      <p:ext uri="{BB962C8B-B14F-4D97-AF65-F5344CB8AC3E}">
        <p14:creationId xmlns:p14="http://schemas.microsoft.com/office/powerpoint/2010/main" val="296350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717375"/>
        </a:solidFill>
        <a:latin typeface="Arial" pitchFamily="34" charset="0"/>
        <a:ea typeface="+mn-ea"/>
        <a:cs typeface="Arial" pitchFamily="34" charset="0"/>
      </a:defRPr>
    </a:lvl1pPr>
    <a:lvl2pPr marL="457200" algn="l" defTabSz="914400" rtl="0" eaLnBrk="1" latinLnBrk="0" hangingPunct="1">
      <a:defRPr sz="1200" kern="1200">
        <a:solidFill>
          <a:srgbClr val="717375"/>
        </a:solidFill>
        <a:latin typeface="Arial" pitchFamily="34" charset="0"/>
        <a:ea typeface="+mn-ea"/>
        <a:cs typeface="Arial" pitchFamily="34" charset="0"/>
      </a:defRPr>
    </a:lvl2pPr>
    <a:lvl3pPr marL="914400" algn="l" defTabSz="914400" rtl="0" eaLnBrk="1" latinLnBrk="0" hangingPunct="1">
      <a:defRPr sz="1200" kern="1200">
        <a:solidFill>
          <a:srgbClr val="717375"/>
        </a:solidFill>
        <a:latin typeface="Arial" pitchFamily="34" charset="0"/>
        <a:ea typeface="+mn-ea"/>
        <a:cs typeface="Arial" pitchFamily="34" charset="0"/>
      </a:defRPr>
    </a:lvl3pPr>
    <a:lvl4pPr marL="1371600" algn="l" defTabSz="914400" rtl="0" eaLnBrk="1" latinLnBrk="0" hangingPunct="1">
      <a:defRPr sz="1200" kern="1200">
        <a:solidFill>
          <a:srgbClr val="717375"/>
        </a:solidFill>
        <a:latin typeface="Arial" pitchFamily="34" charset="0"/>
        <a:ea typeface="+mn-ea"/>
        <a:cs typeface="Arial" pitchFamily="34" charset="0"/>
      </a:defRPr>
    </a:lvl4pPr>
    <a:lvl5pPr marL="1828800" algn="l" defTabSz="914400" rtl="0" eaLnBrk="1" latinLnBrk="0" hangingPunct="1">
      <a:defRPr sz="1200" kern="1200">
        <a:solidFill>
          <a:srgbClr val="717375"/>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HTTP_cookie" TargetMode="External"/><Relationship Id="rId3" Type="http://schemas.openxmlformats.org/officeDocument/2006/relationships/hyperlink" Target="http://en.wikipedia.org/wiki/JavaScript" TargetMode="External"/><Relationship Id="rId7" Type="http://schemas.openxmlformats.org/officeDocument/2006/relationships/hyperlink" Target="http://en.wikipedia.org/wiki/Cache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Webserver" TargetMode="External"/><Relationship Id="rId5" Type="http://schemas.openxmlformats.org/officeDocument/2006/relationships/hyperlink" Target="http://en.wikipedia.org/wiki/Web_beacon" TargetMode="External"/><Relationship Id="rId10" Type="http://schemas.openxmlformats.org/officeDocument/2006/relationships/hyperlink" Target="http://en.wikipedia.org/wiki/Referrer" TargetMode="External"/><Relationship Id="rId4" Type="http://schemas.openxmlformats.org/officeDocument/2006/relationships/hyperlink" Target="http://en.wikipedia.org/wiki/Server_(computing)" TargetMode="External"/><Relationship Id="rId9" Type="http://schemas.openxmlformats.org/officeDocument/2006/relationships/hyperlink" Target="http://en.wikipedia.org/wiki/Timestam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Google_Analytics#cite_note-5" TargetMode="External"/><Relationship Id="rId13" Type="http://schemas.openxmlformats.org/officeDocument/2006/relationships/hyperlink" Target="http://en.wikipedia.org/wiki/Sampling_(statistics)" TargetMode="External"/><Relationship Id="rId3" Type="http://schemas.openxmlformats.org/officeDocument/2006/relationships/hyperlink" Target="http://code.google.com/intl/en/mobile/analytics/docs/web/" TargetMode="External"/><Relationship Id="rId7" Type="http://schemas.openxmlformats.org/officeDocument/2006/relationships/hyperlink" Target="http://en.wikipedia.org/wiki/Tor_(anonymity_network)" TargetMode="External"/><Relationship Id="rId12" Type="http://schemas.openxmlformats.org/officeDocument/2006/relationships/hyperlink" Target="http://en.wikipedia.org/wiki/JavaScrip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NoScript" TargetMode="External"/><Relationship Id="rId11" Type="http://schemas.openxmlformats.org/officeDocument/2006/relationships/hyperlink" Target="http://en.wikipedia.org/wiki/Web_analytics" TargetMode="External"/><Relationship Id="rId5" Type="http://schemas.openxmlformats.org/officeDocument/2006/relationships/hyperlink" Target="http://en.wikipedia.org/wiki/Adblock" TargetMode="External"/><Relationship Id="rId10" Type="http://schemas.openxmlformats.org/officeDocument/2006/relationships/hyperlink" Target="http://en.wikipedia.org/wiki/Privacy_policy" TargetMode="External"/><Relationship Id="rId4" Type="http://schemas.openxmlformats.org/officeDocument/2006/relationships/hyperlink" Target="http://en.wikipedia.org/wiki/Ad_filtering" TargetMode="External"/><Relationship Id="rId9" Type="http://schemas.openxmlformats.org/officeDocument/2006/relationships/hyperlink" Target="http://en.wikipedia.org/wiki/Google_Analytics#cite_note-6" TargetMode="External"/><Relationship Id="rId14" Type="http://schemas.openxmlformats.org/officeDocument/2006/relationships/hyperlink" Target="http://en.wikipedia.org/wiki/Google_Analytics#cite_note-7"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 Role. Newish to evaluation.</a:t>
            </a:r>
            <a:endParaRPr lang="en-US"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1</a:t>
            </a:fld>
            <a:endParaRPr lang="en-US"/>
          </a:p>
        </p:txBody>
      </p:sp>
    </p:spTree>
    <p:extLst>
      <p:ext uri="{BB962C8B-B14F-4D97-AF65-F5344CB8AC3E}">
        <p14:creationId xmlns:p14="http://schemas.microsoft.com/office/powerpoint/2010/main" val="30619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10</a:t>
            </a:fld>
            <a:endParaRPr lang="en-US"/>
          </a:p>
        </p:txBody>
      </p:sp>
    </p:spTree>
    <p:extLst>
      <p:ext uri="{BB962C8B-B14F-4D97-AF65-F5344CB8AC3E}">
        <p14:creationId xmlns:p14="http://schemas.microsoft.com/office/powerpoint/2010/main" val="44435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pc="0" dirty="0" smtClean="0">
                <a:solidFill>
                  <a:schemeClr val="tx2">
                    <a:lumMod val="95000"/>
                  </a:schemeClr>
                </a:solidFill>
              </a:rPr>
              <a:t>Define the relationship between ‘research’ , ‘evaluation’ and ongoing program planning and development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spc="0" dirty="0" smtClean="0">
              <a:solidFill>
                <a:schemeClr val="tx2">
                  <a:lumMod val="95000"/>
                </a:schemeClr>
              </a:solidFill>
            </a:endParaRPr>
          </a:p>
          <a:p>
            <a:r>
              <a:rPr lang="en-US" dirty="0" smtClean="0">
                <a:solidFill>
                  <a:schemeClr val="tx2">
                    <a:lumMod val="95000"/>
                  </a:schemeClr>
                </a:solidFill>
              </a:rPr>
              <a:t>Historically - </a:t>
            </a:r>
          </a:p>
          <a:p>
            <a:r>
              <a:rPr lang="en-US" dirty="0" smtClean="0">
                <a:solidFill>
                  <a:schemeClr val="tx2">
                    <a:lumMod val="95000"/>
                  </a:schemeClr>
                </a:solidFill>
              </a:rPr>
              <a:t>Emphasis on process measures (reach and activity)</a:t>
            </a:r>
          </a:p>
          <a:p>
            <a:r>
              <a:rPr lang="en-US" dirty="0" smtClean="0">
                <a:solidFill>
                  <a:schemeClr val="tx2">
                    <a:lumMod val="95000"/>
                  </a:schemeClr>
                </a:solidFill>
              </a:rPr>
              <a:t>Ad-hoc; often determined by (multiple) funding requirements</a:t>
            </a:r>
          </a:p>
          <a:p>
            <a:r>
              <a:rPr lang="en-US" dirty="0" smtClean="0">
                <a:solidFill>
                  <a:schemeClr val="tx2">
                    <a:lumMod val="95000"/>
                  </a:schemeClr>
                </a:solidFill>
              </a:rPr>
              <a:t>Integrated as part of larger research projects</a:t>
            </a:r>
          </a:p>
          <a:p>
            <a:r>
              <a:rPr lang="en-US" dirty="0" smtClean="0">
                <a:solidFill>
                  <a:schemeClr val="tx2">
                    <a:lumMod val="95000"/>
                  </a:schemeClr>
                </a:solidFill>
              </a:rPr>
              <a:t>Outsourced key evaluation activities</a:t>
            </a:r>
          </a:p>
          <a:p>
            <a:r>
              <a:rPr lang="en-US" dirty="0" smtClean="0">
                <a:solidFill>
                  <a:schemeClr val="tx2">
                    <a:lumMod val="95000"/>
                  </a:schemeClr>
                </a:solidFill>
              </a:rPr>
              <a:t>Myriad of evaluation activities, generating a large volume of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spc="0" dirty="0" smtClean="0">
              <a:solidFill>
                <a:schemeClr val="tx2">
                  <a:lumMod val="95000"/>
                </a:schemeClr>
              </a:solidFill>
            </a:endParaRPr>
          </a:p>
        </p:txBody>
      </p:sp>
      <p:sp>
        <p:nvSpPr>
          <p:cNvPr id="4" name="Slide Number Placeholder 3"/>
          <p:cNvSpPr>
            <a:spLocks noGrp="1"/>
          </p:cNvSpPr>
          <p:nvPr>
            <p:ph type="sldNum" sz="quarter" idx="10"/>
          </p:nvPr>
        </p:nvSpPr>
        <p:spPr/>
        <p:txBody>
          <a:bodyPr/>
          <a:lstStyle/>
          <a:p>
            <a:fld id="{C028F919-5929-46B3-9601-10ED5A6930D1}" type="slidenum">
              <a:rPr lang="en-US" smtClean="0"/>
              <a:pPr/>
              <a:t>11</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2">
                    <a:lumMod val="95000"/>
                  </a:schemeClr>
                </a:solidFill>
              </a:rPr>
              <a:t>Part of a bigger program redevelopment</a:t>
            </a:r>
            <a:r>
              <a:rPr lang="en-US" sz="1000" b="1" baseline="0" dirty="0" smtClean="0">
                <a:solidFill>
                  <a:schemeClr val="tx2">
                    <a:lumMod val="95000"/>
                  </a:schemeClr>
                </a:solidFill>
              </a:rPr>
              <a:t> and </a:t>
            </a:r>
            <a:r>
              <a:rPr lang="en-US" sz="1000" b="1" dirty="0" smtClean="0">
                <a:solidFill>
                  <a:schemeClr val="tx2">
                    <a:lumMod val="95000"/>
                  </a:schemeClr>
                </a:solidFill>
              </a:rPr>
              <a:t>planning project</a:t>
            </a:r>
            <a:r>
              <a:rPr lang="en-US" sz="1000" b="1" baseline="0" dirty="0" smtClean="0">
                <a:solidFill>
                  <a:schemeClr val="tx2">
                    <a:lumMod val="95000"/>
                  </a:schemeClr>
                </a:solidFill>
              </a:rPr>
              <a:t> (</a:t>
            </a:r>
            <a:r>
              <a:rPr lang="en-US" sz="1000" b="1" baseline="0" dirty="0" err="1" smtClean="0">
                <a:solidFill>
                  <a:schemeClr val="tx2">
                    <a:lumMod val="95000"/>
                  </a:schemeClr>
                </a:solidFill>
              </a:rPr>
              <a:t>NxGen</a:t>
            </a:r>
            <a:r>
              <a:rPr lang="en-US" sz="1000" b="1" baseline="0" dirty="0" smtClean="0">
                <a:solidFill>
                  <a:schemeClr val="tx2">
                    <a:lumMod val="95000"/>
                  </a:schemeClr>
                </a:solidFill>
              </a:rPr>
              <a:t>) – governed by those timeframes. Challenges of lack of established guidelines and frameworks PLUS working in a multidisciplinary crew (idea of logics and frameworks was very foreign and took some significant cultural shifts) – but beyond scope of this discussion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tx2">
                  <a:lumMod val="9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2">
                    <a:lumMod val="95000"/>
                  </a:schemeClr>
                </a:solidFill>
              </a:rPr>
              <a:t>Logic</a:t>
            </a:r>
            <a:r>
              <a:rPr lang="en-US" sz="1000" b="1" baseline="0" dirty="0" smtClean="0">
                <a:solidFill>
                  <a:schemeClr val="tx2">
                    <a:lumMod val="95000"/>
                  </a:schemeClr>
                </a:solidFill>
              </a:rPr>
              <a:t> development:</a:t>
            </a:r>
            <a:r>
              <a:rPr lang="en-US" sz="1000" b="1" dirty="0" smtClean="0">
                <a:solidFill>
                  <a:schemeClr val="tx2">
                    <a:lumMod val="95000"/>
                  </a:schemeClr>
                </a:solidFill>
              </a:rPr>
              <a:t> three logics (universal, selected, indicated) plus an overarching program logic.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lumMod val="95000"/>
                  </a:schemeClr>
                </a:solidFill>
              </a:rPr>
              <a:t>Started with problem</a:t>
            </a:r>
            <a:r>
              <a:rPr lang="en-US" sz="1000" baseline="0" dirty="0" smtClean="0">
                <a:solidFill>
                  <a:schemeClr val="tx2">
                    <a:lumMod val="95000"/>
                  </a:schemeClr>
                </a:solidFill>
              </a:rPr>
              <a:t> </a:t>
            </a:r>
            <a:r>
              <a:rPr lang="en-US" sz="1000" dirty="0" smtClean="0">
                <a:solidFill>
                  <a:schemeClr val="tx2">
                    <a:lumMod val="95000"/>
                  </a:schemeClr>
                </a:solidFill>
              </a:rPr>
              <a:t>definition: in each logic, we explored (through desktop</a:t>
            </a:r>
            <a:r>
              <a:rPr lang="en-US" sz="1000" baseline="0" dirty="0" smtClean="0">
                <a:solidFill>
                  <a:schemeClr val="tx2">
                    <a:lumMod val="95000"/>
                  </a:schemeClr>
                </a:solidFill>
              </a:rPr>
              <a:t> research, consultation with clinical experts and program planners): </a:t>
            </a:r>
            <a:r>
              <a:rPr lang="en-US" sz="1000" dirty="0" smtClean="0">
                <a:solidFill>
                  <a:schemeClr val="tx2">
                    <a:lumMod val="95000"/>
                  </a:schemeClr>
                </a:solidFill>
              </a:rPr>
              <a:t>what’s amenable to change, what’s our expertise and strengths; environmental scan and development of objectives</a:t>
            </a:r>
            <a:r>
              <a:rPr lang="en-US" sz="1000" baseline="0" dirty="0" smtClean="0">
                <a:solidFill>
                  <a:schemeClr val="tx2">
                    <a:lumMod val="95000"/>
                  </a:schemeClr>
                </a:solidFill>
              </a:rPr>
              <a:t> hierarchies.</a:t>
            </a:r>
            <a:endParaRPr lang="en-US" sz="1000" dirty="0" smtClean="0">
              <a:solidFill>
                <a:schemeClr val="tx2">
                  <a:lumMod val="95000"/>
                </a:schemeClr>
              </a:solidFill>
            </a:endParaRPr>
          </a:p>
          <a:p>
            <a:endParaRPr lang="en-AU" sz="1000" dirty="0" smtClean="0"/>
          </a:p>
          <a:p>
            <a:r>
              <a:rPr lang="en-AU" sz="1000" b="1" dirty="0" smtClean="0"/>
              <a:t>Stakeholder needs assessment</a:t>
            </a:r>
          </a:p>
          <a:p>
            <a:r>
              <a:rPr lang="en-AU" sz="1000" dirty="0" smtClean="0"/>
              <a:t>Interviewed program</a:t>
            </a:r>
            <a:r>
              <a:rPr lang="en-AU" sz="1000" baseline="0" dirty="0" smtClean="0"/>
              <a:t> team, research and policy team, </a:t>
            </a:r>
            <a:endParaRPr lang="en-AU" sz="1000" dirty="0" smtClean="0"/>
          </a:p>
          <a:p>
            <a:r>
              <a:rPr lang="en-AU" sz="1000" dirty="0" smtClean="0"/>
              <a:t>Included a review of key indicators and</a:t>
            </a:r>
            <a:r>
              <a:rPr lang="en-AU" sz="1000" baseline="0" dirty="0" smtClean="0"/>
              <a:t> methodologies</a:t>
            </a:r>
            <a:endParaRPr lang="en-AU" sz="1000" dirty="0" smtClean="0"/>
          </a:p>
          <a:p>
            <a:endParaRPr lang="en-AU" sz="1000" dirty="0" smtClean="0"/>
          </a:p>
          <a:p>
            <a:r>
              <a:rPr lang="en-AU" sz="1000" dirty="0" smtClean="0"/>
              <a:t>Will expand on the aims and objectives</a:t>
            </a:r>
            <a:r>
              <a:rPr lang="en-AU" sz="1000" baseline="0" dirty="0" smtClean="0"/>
              <a:t> when presenting the evaluation framework.</a:t>
            </a:r>
          </a:p>
          <a:p>
            <a:endParaRPr lang="en-AU" sz="1000" baseline="0" dirty="0" smtClean="0"/>
          </a:p>
          <a:p>
            <a:pPr lvl="0"/>
            <a:r>
              <a:rPr lang="en-US" sz="1000" b="1" kern="1200" dirty="0" smtClean="0">
                <a:solidFill>
                  <a:srgbClr val="717375"/>
                </a:solidFill>
                <a:effectLst/>
                <a:latin typeface="Arial" pitchFamily="34" charset="0"/>
                <a:ea typeface="+mn-ea"/>
                <a:cs typeface="Arial" pitchFamily="34" charset="0"/>
              </a:rPr>
              <a:t>Program logic development - LFA</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smtClean="0">
                <a:solidFill>
                  <a:srgbClr val="717375"/>
                </a:solidFill>
                <a:effectLst/>
                <a:latin typeface="Arial" pitchFamily="34" charset="0"/>
                <a:ea typeface="+mn-ea"/>
                <a:cs typeface="Arial" pitchFamily="34" charset="0"/>
              </a:rPr>
              <a:t>Problem definition and scoping </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smtClean="0">
                <a:solidFill>
                  <a:srgbClr val="717375"/>
                </a:solidFill>
                <a:effectLst/>
                <a:latin typeface="Arial" pitchFamily="34" charset="0"/>
                <a:ea typeface="+mn-ea"/>
                <a:cs typeface="Arial" pitchFamily="34" charset="0"/>
              </a:rPr>
              <a:t>Objective  hierarchy development</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smtClean="0">
                <a:solidFill>
                  <a:srgbClr val="717375"/>
                </a:solidFill>
                <a:effectLst/>
                <a:latin typeface="Arial" pitchFamily="34" charset="0"/>
                <a:ea typeface="+mn-ea"/>
                <a:cs typeface="Arial" pitchFamily="34" charset="0"/>
              </a:rPr>
              <a:t>Long ‘ideal’ list of indicators and data collection methods</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smtClean="0">
                <a:solidFill>
                  <a:srgbClr val="717375"/>
                </a:solidFill>
                <a:effectLst/>
                <a:latin typeface="Arial" pitchFamily="34" charset="0"/>
                <a:ea typeface="+mn-ea"/>
                <a:cs typeface="Arial" pitchFamily="34" charset="0"/>
              </a:rPr>
              <a:t>Evaluation needs assessment</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smtClean="0">
                <a:solidFill>
                  <a:srgbClr val="717375"/>
                </a:solidFill>
                <a:effectLst/>
                <a:latin typeface="Arial" pitchFamily="34" charset="0"/>
                <a:ea typeface="+mn-ea"/>
                <a:cs typeface="Arial" pitchFamily="34" charset="0"/>
              </a:rPr>
              <a:t>Interviews and workshops with key stakeholders </a:t>
            </a:r>
            <a:br>
              <a:rPr lang="en-US" sz="1000" b="1" kern="1200" dirty="0" smtClean="0">
                <a:solidFill>
                  <a:srgbClr val="717375"/>
                </a:solidFill>
                <a:effectLst/>
                <a:latin typeface="Arial" pitchFamily="34" charset="0"/>
                <a:ea typeface="+mn-ea"/>
                <a:cs typeface="Arial" pitchFamily="34" charset="0"/>
              </a:rPr>
            </a:br>
            <a:r>
              <a:rPr lang="en-US" sz="1000" b="1" kern="1200" dirty="0" smtClean="0">
                <a:solidFill>
                  <a:srgbClr val="717375"/>
                </a:solidFill>
                <a:effectLst/>
                <a:latin typeface="Arial" pitchFamily="34" charset="0"/>
                <a:ea typeface="+mn-ea"/>
                <a:cs typeface="Arial" pitchFamily="34" charset="0"/>
              </a:rPr>
              <a:t>to determine evaluation requirements</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smtClean="0">
                <a:solidFill>
                  <a:srgbClr val="717375"/>
                </a:solidFill>
                <a:effectLst/>
                <a:latin typeface="Arial" pitchFamily="34" charset="0"/>
                <a:ea typeface="+mn-ea"/>
                <a:cs typeface="Arial" pitchFamily="34" charset="0"/>
              </a:rPr>
              <a:t>Contractual audit</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err="1" smtClean="0">
                <a:solidFill>
                  <a:srgbClr val="717375"/>
                </a:solidFill>
                <a:effectLst/>
                <a:latin typeface="Arial" pitchFamily="34" charset="0"/>
                <a:ea typeface="+mn-ea"/>
                <a:cs typeface="Arial" pitchFamily="34" charset="0"/>
              </a:rPr>
              <a:t>Prioritisation</a:t>
            </a:r>
            <a:endParaRPr lang="en-AU" sz="1000" kern="1200" dirty="0" smtClean="0">
              <a:solidFill>
                <a:srgbClr val="717375"/>
              </a:solidFill>
              <a:effectLst/>
              <a:latin typeface="Arial" pitchFamily="34" charset="0"/>
              <a:ea typeface="+mn-ea"/>
              <a:cs typeface="Arial" pitchFamily="34" charset="0"/>
            </a:endParaRPr>
          </a:p>
          <a:p>
            <a:pPr lvl="1"/>
            <a:r>
              <a:rPr lang="en-US" sz="1000" b="1" kern="1200" dirty="0" smtClean="0">
                <a:solidFill>
                  <a:srgbClr val="717375"/>
                </a:solidFill>
                <a:effectLst/>
                <a:latin typeface="Arial" pitchFamily="34" charset="0"/>
                <a:ea typeface="+mn-ea"/>
                <a:cs typeface="Arial" pitchFamily="34" charset="0"/>
              </a:rPr>
              <a:t>Evaluation framework developed</a:t>
            </a:r>
            <a:endParaRPr lang="en-AU" sz="1000" kern="1200" dirty="0" smtClean="0">
              <a:solidFill>
                <a:srgbClr val="717375"/>
              </a:solidFill>
              <a:effectLst/>
              <a:latin typeface="Arial" pitchFamily="34" charset="0"/>
              <a:ea typeface="+mn-ea"/>
              <a:cs typeface="Arial" pitchFamily="34" charset="0"/>
            </a:endParaRPr>
          </a:p>
          <a:p>
            <a:endParaRPr lang="en-AU" sz="1000"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12</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dirty="0" smtClean="0">
                <a:solidFill>
                  <a:schemeClr val="tx1"/>
                </a:solidFill>
                <a:latin typeface="Arial"/>
                <a:cs typeface="Arial"/>
              </a:rPr>
              <a:t>Although it looks nice</a:t>
            </a:r>
            <a:r>
              <a:rPr lang="en-AU" sz="1000" b="0" baseline="0" dirty="0" smtClean="0">
                <a:solidFill>
                  <a:schemeClr val="tx1"/>
                </a:solidFill>
                <a:latin typeface="Arial"/>
                <a:cs typeface="Arial"/>
              </a:rPr>
              <a:t> and simple, the process of getting here, and the detail within (and yet to be finalised) was not so simple! MORE ASPIRATIONAL than reflective…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Not going to go into too much detail about each of our evaluation projects, as that is not really the purpose of this presentation. Just to give an idea that it is multifaceted.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We use a mixed-method approach. Ultimately, we are reliant on data from a range of different sources in order to assess our program reach, impact and outcomes.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WORK IN PROGRESS – YET TO DESIGN AND IMPLEMENT ALL! Also fluctuates – needs to be flexible; varies according to budget and programmatic activity – which is very dynamic. Thus, it is more a decision making tool than anything else.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The web analytics and cross-sectional survey are particularly key. </a:t>
            </a:r>
            <a:r>
              <a:rPr lang="en-AU" sz="1000" b="1" baseline="0" dirty="0" smtClean="0">
                <a:solidFill>
                  <a:schemeClr val="tx1"/>
                </a:solidFill>
                <a:latin typeface="Arial"/>
                <a:cs typeface="Arial"/>
              </a:rPr>
              <a:t>These are the two projects we’ve so far implemented. Asterisks represent projects being developed for future roll out. Yet to do so due to maturity of program and evaluation activities. As we generate further insights, we are able to better focus the scope of what to measure in more sophisticated projects.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1"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1" baseline="0" dirty="0" smtClean="0">
                <a:solidFill>
                  <a:schemeClr val="tx1"/>
                </a:solidFill>
                <a:latin typeface="Arial"/>
                <a:cs typeface="Arial"/>
              </a:rPr>
              <a:t>Explain the web analytics and cross-sectional tools in more depth. </a:t>
            </a: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Arial"/>
              <a:cs typeface="Arial"/>
            </a:endParaRPr>
          </a:p>
          <a:p>
            <a:r>
              <a:rPr lang="en-US" sz="1000" dirty="0" smtClean="0">
                <a:solidFill>
                  <a:schemeClr val="tx1"/>
                </a:solidFill>
                <a:latin typeface="Arial"/>
                <a:cs typeface="Arial"/>
              </a:rPr>
              <a:t>Cornerstone of the </a:t>
            </a:r>
            <a:r>
              <a:rPr lang="en-US" sz="1000" dirty="0" err="1" smtClean="0">
                <a:solidFill>
                  <a:schemeClr val="tx1"/>
                </a:solidFill>
                <a:latin typeface="Arial"/>
                <a:cs typeface="Arial"/>
              </a:rPr>
              <a:t>ReachOut.com</a:t>
            </a:r>
            <a:r>
              <a:rPr lang="en-US" sz="1000" dirty="0" smtClean="0">
                <a:solidFill>
                  <a:schemeClr val="tx1"/>
                </a:solidFill>
                <a:latin typeface="Arial"/>
                <a:cs typeface="Arial"/>
              </a:rPr>
              <a:t> evaluation framework –  aims to measure program reach and impact alongside:</a:t>
            </a:r>
          </a:p>
          <a:p>
            <a:pPr lvl="1"/>
            <a:r>
              <a:rPr lang="en-US" sz="1000" dirty="0" smtClean="0">
                <a:solidFill>
                  <a:schemeClr val="tx1"/>
                </a:solidFill>
                <a:latin typeface="Arial"/>
                <a:cs typeface="Arial"/>
              </a:rPr>
              <a:t>Web and social media analytics</a:t>
            </a:r>
          </a:p>
          <a:p>
            <a:pPr lvl="1"/>
            <a:r>
              <a:rPr lang="en-US" sz="1000" dirty="0" smtClean="0">
                <a:solidFill>
                  <a:schemeClr val="tx1"/>
                </a:solidFill>
                <a:latin typeface="Arial"/>
                <a:cs typeface="Arial"/>
              </a:rPr>
              <a:t>Qualitative methods (content analysis, focus groups and interviews with participants)</a:t>
            </a:r>
          </a:p>
          <a:p>
            <a:pPr lvl="1"/>
            <a:r>
              <a:rPr lang="en-US" sz="1000" dirty="0" smtClean="0">
                <a:solidFill>
                  <a:schemeClr val="tx1"/>
                </a:solidFill>
                <a:latin typeface="Arial"/>
                <a:cs typeface="Arial"/>
              </a:rPr>
              <a:t>RCTs of key program components (ROC game)</a:t>
            </a:r>
          </a:p>
          <a:p>
            <a:endParaRPr lang="en-US" sz="100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2">
                    <a:lumMod val="95000"/>
                  </a:schemeClr>
                </a:solidFill>
              </a:rPr>
              <a:t>CMS also tells us about participation on site (comments, forum posts </a:t>
            </a:r>
            <a:r>
              <a:rPr lang="en-AU" sz="1000" b="0" baseline="0" dirty="0" err="1" smtClean="0">
                <a:solidFill>
                  <a:schemeClr val="tx2">
                    <a:lumMod val="95000"/>
                  </a:schemeClr>
                </a:solidFill>
              </a:rPr>
              <a:t>etc</a:t>
            </a:r>
            <a:r>
              <a:rPr lang="en-AU" sz="1000" b="0" baseline="0" dirty="0" smtClean="0">
                <a:solidFill>
                  <a:schemeClr val="tx2">
                    <a:lumMod val="95000"/>
                  </a:schemeClr>
                </a:solidFill>
              </a:rPr>
              <a:t>). Social media analytics tells us similar data about use in other channels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2">
                  <a:lumMod val="9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13</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Most widely used (free) commercial</a:t>
            </a:r>
            <a:r>
              <a:rPr lang="en-US" baseline="0" dirty="0" smtClean="0"/>
              <a:t> analytics product.</a:t>
            </a:r>
          </a:p>
          <a:p>
            <a:endParaRPr lang="en-US" dirty="0" smtClean="0"/>
          </a:p>
          <a:p>
            <a:r>
              <a:rPr lang="en-US" dirty="0" smtClean="0"/>
              <a:t>Google Analytics is implemented by including what is known as a "page tag". This is referred to as the Google Analytics Tracking Code (GATC) and is a snippet of </a:t>
            </a:r>
            <a:r>
              <a:rPr lang="en-US" dirty="0" smtClean="0">
                <a:hlinkClick r:id="rId3" tooltip="JavaScript"/>
              </a:rPr>
              <a:t>JavaScript</a:t>
            </a:r>
            <a:r>
              <a:rPr lang="en-US" dirty="0" smtClean="0"/>
              <a:t> code that the user adds onto every page of his or her website. This code collects visitor data and sends it to a Google data collection </a:t>
            </a:r>
            <a:r>
              <a:rPr lang="en-US" dirty="0" smtClean="0">
                <a:hlinkClick r:id="rId4" tooltip="Server (computing)"/>
              </a:rPr>
              <a:t>server</a:t>
            </a:r>
            <a:r>
              <a:rPr lang="en-US" dirty="0" smtClean="0"/>
              <a:t> as part of a request for a </a:t>
            </a:r>
            <a:r>
              <a:rPr lang="en-US" dirty="0" smtClean="0">
                <a:hlinkClick r:id="rId5" tooltip="Web beacon"/>
              </a:rPr>
              <a:t>web beacon</a:t>
            </a:r>
            <a:r>
              <a:rPr lang="en-US" dirty="0" smtClean="0"/>
              <a:t>.</a:t>
            </a:r>
          </a:p>
          <a:p>
            <a:endParaRPr lang="en-US" dirty="0" smtClean="0"/>
          </a:p>
          <a:p>
            <a:r>
              <a:rPr lang="en-US" dirty="0" smtClean="0"/>
              <a:t>To function, the GATC loads a larger </a:t>
            </a:r>
            <a:r>
              <a:rPr lang="en-US" dirty="0" err="1" smtClean="0"/>
              <a:t>Javascript</a:t>
            </a:r>
            <a:r>
              <a:rPr lang="en-US" dirty="0" smtClean="0"/>
              <a:t> file from the Google </a:t>
            </a:r>
            <a:r>
              <a:rPr lang="en-US" dirty="0" smtClean="0">
                <a:hlinkClick r:id="rId6" tooltip="Webserver"/>
              </a:rPr>
              <a:t>webserver</a:t>
            </a:r>
            <a:r>
              <a:rPr lang="en-US" dirty="0" smtClean="0"/>
              <a:t> and then sets variables with the user's account number. The larger file (currently known as </a:t>
            </a:r>
            <a:r>
              <a:rPr lang="en-US" dirty="0" err="1" smtClean="0"/>
              <a:t>ga.js</a:t>
            </a:r>
            <a:r>
              <a:rPr lang="en-US" dirty="0" smtClean="0"/>
              <a:t>) is typically 18 KB in size and is only downloaded once at the start of the visit as it will be </a:t>
            </a:r>
            <a:r>
              <a:rPr lang="en-US" dirty="0" smtClean="0">
                <a:hlinkClick r:id="rId7" tooltip="Cached"/>
              </a:rPr>
              <a:t>cached</a:t>
            </a:r>
            <a:r>
              <a:rPr lang="en-US" dirty="0" smtClean="0"/>
              <a:t> throughout the session. As all websites that implement GA with the </a:t>
            </a:r>
            <a:r>
              <a:rPr lang="en-US" dirty="0" err="1" smtClean="0"/>
              <a:t>ga.js</a:t>
            </a:r>
            <a:r>
              <a:rPr lang="en-US" dirty="0" smtClean="0"/>
              <a:t> code are using the same master file from Google, a visitor that has previously visited any other website with this code implemented, will also have the file cached on their machine. The result is that the page overhead of including the GATC on web pages is kept to a minimum.</a:t>
            </a:r>
          </a:p>
          <a:p>
            <a:r>
              <a:rPr lang="en-US" dirty="0" smtClean="0"/>
              <a:t>In addition to transmitting information to a Google server, the GATC sets first party </a:t>
            </a:r>
            <a:r>
              <a:rPr lang="en-US" dirty="0" smtClean="0">
                <a:hlinkClick r:id="rId8" tooltip="HTTP cookie"/>
              </a:rPr>
              <a:t>cookies</a:t>
            </a:r>
            <a:r>
              <a:rPr lang="en-US" dirty="0" smtClean="0"/>
              <a:t> on each visitor's computer. This is used to store anonymous information such as whether the visitor has been to the site before (new or returning visitor), what is the </a:t>
            </a:r>
            <a:r>
              <a:rPr lang="en-US" dirty="0" smtClean="0">
                <a:hlinkClick r:id="rId9" tooltip="Timestamp"/>
              </a:rPr>
              <a:t>timestamp</a:t>
            </a:r>
            <a:r>
              <a:rPr lang="en-US" dirty="0" smtClean="0"/>
              <a:t> of the current visit and what was the </a:t>
            </a:r>
            <a:r>
              <a:rPr lang="en-US" dirty="0" smtClean="0">
                <a:hlinkClick r:id="rId10" tooltip="Referrer"/>
              </a:rPr>
              <a:t>referrer</a:t>
            </a:r>
            <a:r>
              <a:rPr lang="en-US" dirty="0" smtClean="0"/>
              <a:t> site or campaign the visitor came from e.g. search engine, keywords, banner or email.</a:t>
            </a:r>
          </a:p>
          <a:p>
            <a:endParaRPr lang="en-US" b="1" dirty="0" smtClean="0"/>
          </a:p>
          <a:p>
            <a:endParaRPr lang="en-US" b="1" dirty="0" smtClean="0"/>
          </a:p>
          <a:p>
            <a:r>
              <a:rPr lang="en-US" b="1" dirty="0" smtClean="0"/>
              <a:t>Allows</a:t>
            </a:r>
            <a:r>
              <a:rPr lang="en-US" b="1" baseline="0" dirty="0" smtClean="0"/>
              <a:t> comparisons on quality of engagement by source…</a:t>
            </a:r>
            <a:endParaRPr lang="en-US" b="1" dirty="0" smtClean="0"/>
          </a:p>
        </p:txBody>
      </p:sp>
      <p:sp>
        <p:nvSpPr>
          <p:cNvPr id="4" name="Slide Number Placeholder 3"/>
          <p:cNvSpPr>
            <a:spLocks noGrp="1"/>
          </p:cNvSpPr>
          <p:nvPr>
            <p:ph type="sldNum" sz="quarter" idx="10"/>
          </p:nvPr>
        </p:nvSpPr>
        <p:spPr/>
        <p:txBody>
          <a:bodyPr/>
          <a:lstStyle/>
          <a:p>
            <a:fld id="{C028F919-5929-46B3-9601-10ED5A6930D1}" type="slidenum">
              <a:rPr lang="en-US" smtClean="0"/>
              <a:pPr/>
              <a:t>14</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dirty="0" smtClean="0">
                <a:solidFill>
                  <a:schemeClr val="tx1"/>
                </a:solidFill>
                <a:latin typeface="Arial"/>
                <a:cs typeface="Arial"/>
              </a:rPr>
              <a:t>Although it looks nice</a:t>
            </a:r>
            <a:r>
              <a:rPr lang="en-AU" sz="1000" b="0" baseline="0" dirty="0" smtClean="0">
                <a:solidFill>
                  <a:schemeClr val="tx1"/>
                </a:solidFill>
                <a:latin typeface="Arial"/>
                <a:cs typeface="Arial"/>
              </a:rPr>
              <a:t> and simple, the process of getting here, and the detail within (and yet to be finalised) was not so simple!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Not going to go into too much detail about each of our evaluation projects, as that is not really the purpose of this presentation. Just to give an idea that it is multifaceted.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We use a mixed-method approach. Ultimately, we are reliant on data from a range of different sources in order to assess our program reach, impact and outcomes.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WORK IN PROGRESS – YET TO DESIGN AND IMPLEMENT ALL! Also fluctuates – needs to be flexible; varies according to budget and programmatic activity – which is very dynamic. Thus, it is more a decision making tool than anything else.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1"/>
                </a:solidFill>
                <a:latin typeface="Arial"/>
                <a:cs typeface="Arial"/>
              </a:rPr>
              <a:t>The web analytics and cross-sectional survey are particularly key. </a:t>
            </a:r>
            <a:r>
              <a:rPr lang="en-AU" sz="1000" b="1" baseline="0" dirty="0" smtClean="0">
                <a:solidFill>
                  <a:schemeClr val="tx1"/>
                </a:solidFill>
                <a:latin typeface="Arial"/>
                <a:cs typeface="Arial"/>
              </a:rPr>
              <a:t>These are the two projects we’ve so far implemented. Asterisks represent projects being developed for future roll out. Yet to do so due to maturity of program and evaluation activities. As we generate further insights, we are able to better focus the scope of what to measure in more sophisticated projects.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1"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1" baseline="0" dirty="0" smtClean="0">
                <a:solidFill>
                  <a:schemeClr val="tx1"/>
                </a:solidFill>
                <a:latin typeface="Arial"/>
                <a:cs typeface="Arial"/>
              </a:rPr>
              <a:t>Explain the web analytics and cross-sectional tools in more depth. </a:t>
            </a:r>
            <a:endParaRPr lang="en-AU" sz="1000" b="0" baseline="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Arial"/>
              <a:cs typeface="Arial"/>
            </a:endParaRPr>
          </a:p>
          <a:p>
            <a:r>
              <a:rPr lang="en-US" sz="1000" dirty="0" smtClean="0">
                <a:solidFill>
                  <a:schemeClr val="tx1"/>
                </a:solidFill>
                <a:latin typeface="Arial"/>
                <a:cs typeface="Arial"/>
              </a:rPr>
              <a:t>Cornerstone of the </a:t>
            </a:r>
            <a:r>
              <a:rPr lang="en-US" sz="1000" dirty="0" err="1" smtClean="0">
                <a:solidFill>
                  <a:schemeClr val="tx1"/>
                </a:solidFill>
                <a:latin typeface="Arial"/>
                <a:cs typeface="Arial"/>
              </a:rPr>
              <a:t>ReachOut.com</a:t>
            </a:r>
            <a:r>
              <a:rPr lang="en-US" sz="1000" dirty="0" smtClean="0">
                <a:solidFill>
                  <a:schemeClr val="tx1"/>
                </a:solidFill>
                <a:latin typeface="Arial"/>
                <a:cs typeface="Arial"/>
              </a:rPr>
              <a:t> evaluation framework –  aims to measure program reach and impact alongside:</a:t>
            </a:r>
          </a:p>
          <a:p>
            <a:pPr lvl="1"/>
            <a:r>
              <a:rPr lang="en-US" sz="1000" dirty="0" smtClean="0">
                <a:solidFill>
                  <a:schemeClr val="tx1"/>
                </a:solidFill>
                <a:latin typeface="Arial"/>
                <a:cs typeface="Arial"/>
              </a:rPr>
              <a:t>Web and social media analytics</a:t>
            </a:r>
          </a:p>
          <a:p>
            <a:pPr lvl="1"/>
            <a:r>
              <a:rPr lang="en-US" sz="1000" dirty="0" smtClean="0">
                <a:solidFill>
                  <a:schemeClr val="tx1"/>
                </a:solidFill>
                <a:latin typeface="Arial"/>
                <a:cs typeface="Arial"/>
              </a:rPr>
              <a:t>Qualitative methods (content analysis, focus groups and interviews with participants)</a:t>
            </a:r>
          </a:p>
          <a:p>
            <a:pPr lvl="1"/>
            <a:r>
              <a:rPr lang="en-US" sz="1000" dirty="0" smtClean="0">
                <a:solidFill>
                  <a:schemeClr val="tx1"/>
                </a:solidFill>
                <a:latin typeface="Arial"/>
                <a:cs typeface="Arial"/>
              </a:rPr>
              <a:t>RCTs of key program components (ROC game)</a:t>
            </a:r>
          </a:p>
          <a:p>
            <a:endParaRPr lang="en-US" sz="1000" dirty="0" smtClean="0">
              <a:solidFill>
                <a:schemeClr val="tx1"/>
              </a:solidFill>
              <a:latin typeface="Arial"/>
              <a:cs typeface="Aria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AU" sz="1000" b="0" baseline="0" dirty="0" smtClean="0">
                <a:solidFill>
                  <a:schemeClr val="tx2">
                    <a:lumMod val="95000"/>
                  </a:schemeClr>
                </a:solidFill>
              </a:rPr>
              <a:t>CMS also tells us about participation on site (comments, forum posts </a:t>
            </a:r>
            <a:r>
              <a:rPr lang="en-AU" sz="1000" b="0" baseline="0" dirty="0" err="1" smtClean="0">
                <a:solidFill>
                  <a:schemeClr val="tx2">
                    <a:lumMod val="95000"/>
                  </a:schemeClr>
                </a:solidFill>
              </a:rPr>
              <a:t>etc</a:t>
            </a:r>
            <a:r>
              <a:rPr lang="en-AU" sz="1000" b="0" baseline="0" dirty="0" smtClean="0">
                <a:solidFill>
                  <a:schemeClr val="tx2">
                    <a:lumMod val="95000"/>
                  </a:schemeClr>
                </a:solidFill>
              </a:rPr>
              <a:t>). Social media analytics tells us similar data about use in other channels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baseline="0" dirty="0" smtClean="0">
              <a:solidFill>
                <a:schemeClr val="tx2">
                  <a:lumMod val="9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000" b="0"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15</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a:cs typeface="Arial"/>
              </a:rPr>
              <a:t>8</a:t>
            </a:r>
            <a:r>
              <a:rPr lang="en-US" sz="1200" baseline="30000" dirty="0" smtClean="0">
                <a:solidFill>
                  <a:schemeClr val="tx1"/>
                </a:solidFill>
                <a:latin typeface="Arial"/>
                <a:cs typeface="Arial"/>
              </a:rPr>
              <a:t>th</a:t>
            </a:r>
            <a:r>
              <a:rPr lang="en-US" sz="1200" dirty="0" smtClean="0">
                <a:solidFill>
                  <a:schemeClr val="tx1"/>
                </a:solidFill>
                <a:latin typeface="Arial"/>
                <a:cs typeface="Arial"/>
              </a:rPr>
              <a:t> survey conducted since 2001 – builds extensively on previous versions and other  Australian population health surveys</a:t>
            </a:r>
          </a:p>
          <a:p>
            <a:endParaRPr lang="en-AU" sz="1200" baseline="0" dirty="0" smtClean="0">
              <a:latin typeface="Arial"/>
              <a:cs typeface="Arial"/>
            </a:endParaRPr>
          </a:p>
          <a:p>
            <a:r>
              <a:rPr lang="en-AU" sz="1200" baseline="0" dirty="0" smtClean="0">
                <a:latin typeface="Arial"/>
                <a:cs typeface="Arial"/>
              </a:rPr>
              <a:t>Constant measures over years provides comparison points.</a:t>
            </a:r>
          </a:p>
          <a:p>
            <a:endParaRPr lang="en-AU" sz="1200" dirty="0" smtClean="0">
              <a:latin typeface="Arial"/>
              <a:cs typeface="Arial"/>
            </a:endParaRPr>
          </a:p>
          <a:p>
            <a:r>
              <a:rPr lang="en-AU" sz="1200" dirty="0" smtClean="0">
                <a:latin typeface="Arial"/>
                <a:cs typeface="Arial"/>
              </a:rPr>
              <a:t>Being revised</a:t>
            </a:r>
            <a:r>
              <a:rPr lang="en-AU" sz="1200" baseline="0" dirty="0" smtClean="0">
                <a:latin typeface="Arial"/>
                <a:cs typeface="Arial"/>
              </a:rPr>
              <a:t> in 2012!</a:t>
            </a:r>
            <a:endParaRPr lang="en-AU" sz="1200" dirty="0" smtClean="0">
              <a:latin typeface="Arial"/>
              <a:cs typeface="Arial"/>
            </a:endParaRPr>
          </a:p>
          <a:p>
            <a:endParaRPr lang="en-AU" sz="1200" dirty="0" smtClean="0">
              <a:latin typeface="Arial"/>
              <a:cs typeface="Arial"/>
            </a:endParaRPr>
          </a:p>
          <a:p>
            <a:r>
              <a:rPr lang="en-AU" sz="1200" dirty="0" smtClean="0">
                <a:latin typeface="Arial"/>
                <a:cs typeface="Arial"/>
              </a:rPr>
              <a:t>Sampling (selection) bias; retention issues –</a:t>
            </a:r>
            <a:r>
              <a:rPr lang="en-AU" sz="1200" baseline="0" dirty="0" smtClean="0">
                <a:latin typeface="Arial"/>
                <a:cs typeface="Arial"/>
              </a:rPr>
              <a:t> l</a:t>
            </a:r>
            <a:r>
              <a:rPr lang="en-AU" sz="1200" dirty="0" smtClean="0">
                <a:latin typeface="Arial"/>
                <a:cs typeface="Arial"/>
              </a:rPr>
              <a:t>ike</a:t>
            </a:r>
            <a:r>
              <a:rPr lang="en-AU" sz="1200" baseline="0" dirty="0" smtClean="0">
                <a:latin typeface="Arial"/>
                <a:cs typeface="Arial"/>
              </a:rPr>
              <a:t> many other studies have reported – website surveys are notorious for attrition – we saw some substantial drop off throughout the survey.</a:t>
            </a:r>
          </a:p>
          <a:p>
            <a:endParaRPr lang="en-AU" sz="1200" baseline="0" dirty="0" smtClean="0">
              <a:latin typeface="Arial"/>
              <a:cs typeface="Arial"/>
            </a:endParaRPr>
          </a:p>
          <a:p>
            <a:endParaRPr lang="en-AU" sz="1200" dirty="0">
              <a:latin typeface="Arial"/>
              <a:cs typeface="Arial"/>
            </a:endParaRPr>
          </a:p>
        </p:txBody>
      </p:sp>
      <p:sp>
        <p:nvSpPr>
          <p:cNvPr id="4" name="Slide Number Placeholder 3"/>
          <p:cNvSpPr>
            <a:spLocks noGrp="1"/>
          </p:cNvSpPr>
          <p:nvPr>
            <p:ph type="sldNum" sz="quarter" idx="10"/>
          </p:nvPr>
        </p:nvSpPr>
        <p:spPr/>
        <p:txBody>
          <a:bodyPr/>
          <a:lstStyle/>
          <a:p>
            <a:fld id="{C028F919-5929-46B3-9601-10ED5A6930D1}" type="slidenum">
              <a:rPr lang="en-US" smtClean="0"/>
              <a:pPr/>
              <a:t>16</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 going to go through</a:t>
            </a:r>
            <a:r>
              <a:rPr lang="en-AU" baseline="0" dirty="0" smtClean="0"/>
              <a:t> all findings –</a:t>
            </a:r>
          </a:p>
        </p:txBody>
      </p:sp>
      <p:sp>
        <p:nvSpPr>
          <p:cNvPr id="4" name="Slide Number Placeholder 3"/>
          <p:cNvSpPr>
            <a:spLocks noGrp="1"/>
          </p:cNvSpPr>
          <p:nvPr>
            <p:ph type="sldNum" sz="quarter" idx="10"/>
          </p:nvPr>
        </p:nvSpPr>
        <p:spPr/>
        <p:txBody>
          <a:bodyPr/>
          <a:lstStyle/>
          <a:p>
            <a:fld id="{C028F919-5929-46B3-9601-10ED5A6930D1}" type="slidenum">
              <a:rPr lang="en-US" smtClean="0"/>
              <a:pPr/>
              <a:t>17</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spc="0" dirty="0" smtClean="0">
                <a:solidFill>
                  <a:srgbClr val="717375"/>
                </a:solidFill>
              </a:rPr>
              <a:t>Not</a:t>
            </a:r>
            <a:r>
              <a:rPr lang="en-AU" b="0" spc="0" baseline="0" dirty="0" smtClean="0">
                <a:solidFill>
                  <a:srgbClr val="717375"/>
                </a:solidFill>
              </a:rPr>
              <a:t> going through all findings:</a:t>
            </a:r>
          </a:p>
          <a:p>
            <a:endParaRPr lang="en-AU" b="0" spc="0" baseline="0" dirty="0" smtClean="0">
              <a:solidFill>
                <a:srgbClr val="717375"/>
              </a:solidFill>
            </a:endParaRPr>
          </a:p>
          <a:p>
            <a:endParaRPr lang="en-AU" baseline="0" dirty="0" smtClean="0"/>
          </a:p>
          <a:p>
            <a:r>
              <a:rPr lang="en-AU" baseline="0" dirty="0" smtClean="0"/>
              <a:t>Reasonably high reach but room to grow, given that there were X young people living in Australia!</a:t>
            </a:r>
          </a:p>
          <a:p>
            <a:endParaRPr lang="en-AU" dirty="0" smtClean="0"/>
          </a:p>
          <a:p>
            <a:r>
              <a:rPr lang="en-AU" dirty="0" smtClean="0"/>
              <a:t>Heavy skew to females; and</a:t>
            </a:r>
            <a:r>
              <a:rPr lang="en-AU" baseline="0" dirty="0" smtClean="0"/>
              <a:t> while that is true of psych distress, it’s not quite THAT skewed! Controlled for in analysis of all variables. Not significant difference.</a:t>
            </a:r>
          </a:p>
          <a:p>
            <a:endParaRPr lang="en-AU" baseline="0" dirty="0" smtClean="0"/>
          </a:p>
          <a:p>
            <a:r>
              <a:rPr lang="en-AU" baseline="0" dirty="0" smtClean="0"/>
              <a:t>Educational and employment demographics also reflective.</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spc="0" dirty="0" smtClean="0">
                <a:solidFill>
                  <a:schemeClr val="bg1"/>
                </a:solidFill>
              </a:rPr>
              <a:t>Most seek information about mental health issues</a:t>
            </a:r>
          </a:p>
          <a:p>
            <a:endParaRPr lang="en-US" b="0" spc="0" dirty="0" smtClean="0">
              <a:solidFill>
                <a:schemeClr val="bg1"/>
              </a:solidFill>
            </a:endParaRPr>
          </a:p>
        </p:txBody>
      </p:sp>
      <p:sp>
        <p:nvSpPr>
          <p:cNvPr id="4" name="Slide Number Placeholder 3"/>
          <p:cNvSpPr>
            <a:spLocks noGrp="1"/>
          </p:cNvSpPr>
          <p:nvPr>
            <p:ph type="sldNum" sz="quarter" idx="10"/>
          </p:nvPr>
        </p:nvSpPr>
        <p:spPr/>
        <p:txBody>
          <a:bodyPr/>
          <a:lstStyle/>
          <a:p>
            <a:fld id="{C028F919-5929-46B3-9601-10ED5A6930D1}" type="slidenum">
              <a:rPr lang="en-US" smtClean="0"/>
              <a:pPr/>
              <a:t>18</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Contrast</a:t>
            </a:r>
            <a:r>
              <a:rPr lang="en-AU" baseline="0" dirty="0" smtClean="0"/>
              <a:t> </a:t>
            </a:r>
            <a:r>
              <a:rPr lang="en-AU" dirty="0" smtClean="0"/>
              <a:t>differences between GA and UP:</a:t>
            </a:r>
          </a:p>
          <a:p>
            <a:pPr marL="171450" indent="-171450">
              <a:buFontTx/>
              <a:buChar char="-"/>
            </a:pPr>
            <a:r>
              <a:rPr lang="en-AU" baseline="0" dirty="0" smtClean="0"/>
              <a:t>UP is confined to YP analysis?</a:t>
            </a:r>
          </a:p>
          <a:p>
            <a:pPr marL="171450" indent="-171450">
              <a:buFontTx/>
              <a:buChar char="-"/>
            </a:pPr>
            <a:r>
              <a:rPr lang="en-AU" baseline="0" dirty="0" smtClean="0"/>
              <a:t>Technical limitations of GA </a:t>
            </a:r>
            <a:r>
              <a:rPr lang="en-AU" baseline="0" dirty="0" err="1" smtClean="0"/>
              <a:t>vs</a:t>
            </a:r>
            <a:r>
              <a:rPr lang="en-AU" baseline="0" dirty="0" smtClean="0"/>
              <a:t> self-report bias of UP (see limitations later)</a:t>
            </a:r>
          </a:p>
          <a:p>
            <a:pPr marL="171450" indent="-171450">
              <a:buFontTx/>
              <a:buChar char="-"/>
            </a:pPr>
            <a:endParaRPr lang="en-AU" baseline="0" dirty="0" smtClean="0"/>
          </a:p>
          <a:p>
            <a:pPr marL="0" indent="0">
              <a:buFontTx/>
              <a:buNone/>
            </a:pPr>
            <a:r>
              <a:rPr lang="en-AU" baseline="0" dirty="0" smtClean="0"/>
              <a:t>High loyalty</a:t>
            </a:r>
          </a:p>
          <a:p>
            <a:pPr marL="0" indent="0">
              <a:buFontTx/>
              <a:buNone/>
            </a:pPr>
            <a:endParaRPr lang="en-AU" baseline="0" dirty="0" smtClean="0"/>
          </a:p>
          <a:p>
            <a:pPr marL="0" indent="0">
              <a:buFontTx/>
              <a:buNone/>
            </a:pPr>
            <a:r>
              <a:rPr lang="en-AU" baseline="0" dirty="0" smtClean="0"/>
              <a:t>CMS also tells us more, but beyond scope of this </a:t>
            </a:r>
            <a:r>
              <a:rPr lang="en-AU" baseline="0" dirty="0" err="1" smtClean="0"/>
              <a:t>preso</a:t>
            </a:r>
            <a:r>
              <a:rPr lang="en-AU" baseline="0" dirty="0" smtClean="0"/>
              <a:t>.</a:t>
            </a:r>
          </a:p>
          <a:p>
            <a:pPr marL="171450" indent="-171450">
              <a:buFontTx/>
              <a:buChar char="-"/>
            </a:pPr>
            <a:endParaRPr lang="en-AU" baseline="0" dirty="0" smtClean="0"/>
          </a:p>
          <a:p>
            <a:pPr marL="0" indent="0">
              <a:buFontTx/>
              <a:buNone/>
            </a:pPr>
            <a:r>
              <a:rPr lang="en-AU" baseline="0" dirty="0" smtClean="0"/>
              <a:t>Positive ratings suggest the program is well received by the target audience, though has some room for improvement in terms of navigation.</a:t>
            </a:r>
          </a:p>
        </p:txBody>
      </p:sp>
      <p:sp>
        <p:nvSpPr>
          <p:cNvPr id="4" name="Slide Number Placeholder 3"/>
          <p:cNvSpPr>
            <a:spLocks noGrp="1"/>
          </p:cNvSpPr>
          <p:nvPr>
            <p:ph type="sldNum" sz="quarter" idx="10"/>
          </p:nvPr>
        </p:nvSpPr>
        <p:spPr/>
        <p:txBody>
          <a:bodyPr/>
          <a:lstStyle/>
          <a:p>
            <a:fld id="{C028F919-5929-46B3-9601-10ED5A6930D1}" type="slidenum">
              <a:rPr lang="en-US" smtClean="0"/>
              <a:pPr/>
              <a:t>19</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spc="0" dirty="0" smtClean="0">
                <a:solidFill>
                  <a:schemeClr val="tx2">
                    <a:lumMod val="95000"/>
                  </a:schemeClr>
                </a:solidFill>
              </a:rPr>
              <a:t>Implications - will particularly focus on challenges in relation to measuring reach and impact</a:t>
            </a:r>
          </a:p>
          <a:p>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2</a:t>
            </a:fld>
            <a:endParaRPr lang="en-US"/>
          </a:p>
        </p:txBody>
      </p:sp>
    </p:spTree>
    <p:extLst>
      <p:ext uri="{BB962C8B-B14F-4D97-AF65-F5344CB8AC3E}">
        <p14:creationId xmlns:p14="http://schemas.microsoft.com/office/powerpoint/2010/main" val="268919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Encouraging. Compare help-seeking to those</a:t>
            </a:r>
            <a:r>
              <a:rPr lang="en-AU" baseline="0" dirty="0" smtClean="0"/>
              <a:t> that don’t – 8% more…but ambiguously worded.</a:t>
            </a:r>
            <a:endParaRPr lang="en-AU" dirty="0" smtClean="0"/>
          </a:p>
          <a:p>
            <a:endParaRPr lang="en-AU" dirty="0" smtClean="0"/>
          </a:p>
          <a:p>
            <a:r>
              <a:rPr lang="en-AU" dirty="0" smtClean="0"/>
              <a:t>Short-term in focus.</a:t>
            </a:r>
            <a:r>
              <a:rPr lang="en-AU" baseline="0" dirty="0" smtClean="0"/>
              <a:t> </a:t>
            </a:r>
            <a:r>
              <a:rPr lang="en-AU" dirty="0" smtClean="0"/>
              <a:t>Missing</a:t>
            </a:r>
            <a:r>
              <a:rPr lang="en-AU" baseline="0" dirty="0" smtClean="0"/>
              <a:t> measures for several key objectives (revised in 2012).</a:t>
            </a:r>
            <a:endParaRPr lang="en-AU" dirty="0" smtClean="0"/>
          </a:p>
          <a:p>
            <a:endParaRPr lang="en-AU" dirty="0" smtClean="0"/>
          </a:p>
          <a:p>
            <a:r>
              <a:rPr lang="en-AU" dirty="0" smtClean="0"/>
              <a:t>Relies</a:t>
            </a:r>
            <a:r>
              <a:rPr lang="en-AU" baseline="0" dirty="0" smtClean="0"/>
              <a:t> on self-report – subject to social desirability and recall bias.</a:t>
            </a:r>
          </a:p>
          <a:p>
            <a:endParaRPr lang="en-AU" baseline="0" dirty="0" smtClean="0"/>
          </a:p>
          <a:p>
            <a:r>
              <a:rPr lang="en-US" b="0" spc="0" dirty="0" smtClean="0">
                <a:solidFill>
                  <a:schemeClr val="tx2">
                    <a:lumMod val="95000"/>
                  </a:schemeClr>
                </a:solidFill>
              </a:rPr>
              <a:t>Increase my understanding about mental health issues (57%)</a:t>
            </a:r>
          </a:p>
          <a:p>
            <a:r>
              <a:rPr lang="en-US" b="0" spc="0" dirty="0" smtClean="0">
                <a:solidFill>
                  <a:schemeClr val="tx2">
                    <a:lumMod val="95000"/>
                  </a:schemeClr>
                </a:solidFill>
              </a:rPr>
              <a:t>Help others going through a tough time (46%)</a:t>
            </a:r>
          </a:p>
          <a:p>
            <a:r>
              <a:rPr lang="en-US" b="0" spc="0" dirty="0" smtClean="0">
                <a:solidFill>
                  <a:schemeClr val="tx2">
                    <a:lumMod val="95000"/>
                  </a:schemeClr>
                </a:solidFill>
              </a:rPr>
              <a:t>Learn skills, knowledge and confidence to seek help</a:t>
            </a:r>
          </a:p>
          <a:p>
            <a:r>
              <a:rPr lang="en-US" b="0" spc="0" dirty="0" smtClean="0">
                <a:solidFill>
                  <a:schemeClr val="tx2">
                    <a:lumMod val="95000"/>
                  </a:schemeClr>
                </a:solidFill>
              </a:rPr>
              <a:t>Ask a professional for help (35%)</a:t>
            </a:r>
          </a:p>
          <a:p>
            <a:endParaRPr lang="en-AU" dirty="0" smtClean="0"/>
          </a:p>
          <a:p>
            <a:r>
              <a:rPr lang="en-AU" dirty="0" smtClean="0"/>
              <a:t>* Indicates new </a:t>
            </a:r>
            <a:r>
              <a:rPr lang="en-AU" dirty="0" err="1" smtClean="0"/>
              <a:t>vs</a:t>
            </a:r>
            <a:r>
              <a:rPr lang="en-AU" dirty="0" smtClean="0"/>
              <a:t> repat sig diff: P = &lt;0.05 for last three – understand about mental health issues; other</a:t>
            </a:r>
            <a:r>
              <a:rPr lang="en-AU" baseline="0" dirty="0" smtClean="0"/>
              <a:t> people’s experiences and helping others through a tough time* </a:t>
            </a:r>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20</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21</a:t>
            </a:fld>
            <a:endParaRPr lang="en-US"/>
          </a:p>
        </p:txBody>
      </p:sp>
    </p:spTree>
    <p:extLst>
      <p:ext uri="{BB962C8B-B14F-4D97-AF65-F5344CB8AC3E}">
        <p14:creationId xmlns:p14="http://schemas.microsoft.com/office/powerpoint/2010/main" val="444350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On reliability and validity – similar findings each year suggests it isn’t all bad!</a:t>
            </a:r>
          </a:p>
          <a:p>
            <a:endParaRPr lang="en-AU" baseline="0" dirty="0" smtClean="0"/>
          </a:p>
          <a:p>
            <a:r>
              <a:rPr lang="en-AU" baseline="0" dirty="0" smtClean="0"/>
              <a:t>On limited attribution: </a:t>
            </a:r>
            <a:r>
              <a:rPr lang="en-US" b="0" spc="0" baseline="0" dirty="0" smtClean="0">
                <a:solidFill>
                  <a:schemeClr val="tx2">
                    <a:lumMod val="95000"/>
                  </a:schemeClr>
                </a:solidFill>
              </a:rPr>
              <a:t>also </a:t>
            </a:r>
            <a:r>
              <a:rPr lang="en-US" b="0" spc="0" dirty="0" smtClean="0">
                <a:solidFill>
                  <a:schemeClr val="tx2">
                    <a:lumMod val="95000"/>
                  </a:schemeClr>
                </a:solidFill>
              </a:rPr>
              <a:t>limits insights into mechanics of the program</a:t>
            </a:r>
            <a:r>
              <a:rPr lang="en-US" b="0" spc="0" baseline="0" dirty="0" smtClean="0">
                <a:solidFill>
                  <a:schemeClr val="tx2">
                    <a:lumMod val="95000"/>
                  </a:schemeClr>
                </a:solidFill>
              </a:rPr>
              <a:t> and makes it difficult to determine what should or could be replicated</a:t>
            </a:r>
            <a:endParaRPr lang="en-AU" baseline="0" dirty="0" smtClean="0"/>
          </a:p>
          <a:p>
            <a:endParaRPr lang="en-AU" baseline="0" dirty="0" smtClean="0"/>
          </a:p>
          <a:p>
            <a:r>
              <a:rPr lang="en-AU" baseline="0" dirty="0" smtClean="0"/>
              <a:t>Drop-off and blind spots can be explains by length of survey and need to update with new logic.</a:t>
            </a:r>
          </a:p>
          <a:p>
            <a:endParaRPr lang="en-AU" baseline="0" dirty="0" smtClean="0"/>
          </a:p>
          <a:p>
            <a:r>
              <a:rPr lang="en-AU" baseline="0" dirty="0" smtClean="0"/>
              <a:t>CONSIDER STRUCTURING SLIDE WITH ADDING ‘SOLUTIONS’ NEXT TO EACH:</a:t>
            </a:r>
          </a:p>
          <a:p>
            <a:pPr marL="171450" indent="-171450">
              <a:buFontTx/>
              <a:buChar char="-"/>
            </a:pPr>
            <a:r>
              <a:rPr lang="en-AU" baseline="0" dirty="0" smtClean="0"/>
              <a:t>Random sampling procedure via survey software</a:t>
            </a:r>
          </a:p>
          <a:p>
            <a:pPr marL="171450" indent="-171450">
              <a:buFontTx/>
              <a:buChar char="-"/>
            </a:pPr>
            <a:r>
              <a:rPr lang="en-AU" baseline="0" dirty="0" smtClean="0"/>
              <a:t>Shorten survey and review usability with testing (consider multiple surveys)</a:t>
            </a:r>
          </a:p>
          <a:p>
            <a:pPr marL="171450" indent="-171450">
              <a:buFontTx/>
              <a:buChar char="-"/>
            </a:pPr>
            <a:r>
              <a:rPr lang="en-AU" baseline="0" dirty="0" smtClean="0"/>
              <a:t>Further testing with respondents; update with validated scales for impact indicators </a:t>
            </a:r>
            <a:r>
              <a:rPr lang="en-AU" baseline="0" dirty="0" err="1" smtClean="0"/>
              <a:t>etc</a:t>
            </a:r>
            <a:r>
              <a:rPr lang="en-AU" baseline="0" dirty="0" smtClean="0"/>
              <a:t> (addresses next point too)</a:t>
            </a:r>
          </a:p>
          <a:p>
            <a:pPr marL="171450" indent="-171450">
              <a:buFontTx/>
              <a:buChar char="-"/>
            </a:pPr>
            <a:r>
              <a:rPr lang="en-AU" baseline="0" dirty="0" smtClean="0"/>
              <a:t>Update with logics</a:t>
            </a:r>
          </a:p>
          <a:p>
            <a:pPr marL="171450" indent="-171450">
              <a:buFontTx/>
              <a:buChar char="-"/>
            </a:pPr>
            <a:r>
              <a:rPr lang="en-AU" baseline="0" dirty="0" smtClean="0"/>
              <a:t>Consider alternative designs – factorial analysis; time-series pre/post cohort etc…requires collecting more specific data about use of different areas</a:t>
            </a:r>
          </a:p>
        </p:txBody>
      </p:sp>
      <p:sp>
        <p:nvSpPr>
          <p:cNvPr id="4" name="Slide Number Placeholder 3"/>
          <p:cNvSpPr>
            <a:spLocks noGrp="1"/>
          </p:cNvSpPr>
          <p:nvPr>
            <p:ph type="sldNum" sz="quarter" idx="10"/>
          </p:nvPr>
        </p:nvSpPr>
        <p:spPr/>
        <p:txBody>
          <a:bodyPr/>
          <a:lstStyle/>
          <a:p>
            <a:fld id="{C028F919-5929-46B3-9601-10ED5A6930D1}" type="slidenum">
              <a:rPr lang="en-US" smtClean="0"/>
              <a:pPr/>
              <a:t>22</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sz="1000" baseline="0" dirty="0" smtClean="0">
                <a:solidFill>
                  <a:schemeClr val="tx1"/>
                </a:solidFill>
              </a:rPr>
              <a:t>On limited attribution: </a:t>
            </a:r>
            <a:r>
              <a:rPr lang="en-US" sz="1000" b="0" spc="0" baseline="0" dirty="0" smtClean="0">
                <a:solidFill>
                  <a:schemeClr val="tx1"/>
                </a:solidFill>
              </a:rPr>
              <a:t>also </a:t>
            </a:r>
            <a:r>
              <a:rPr lang="en-US" sz="1000" b="0" spc="0" dirty="0" smtClean="0">
                <a:solidFill>
                  <a:schemeClr val="tx1"/>
                </a:solidFill>
              </a:rPr>
              <a:t>limits insights into mechanics of the program</a:t>
            </a:r>
            <a:r>
              <a:rPr lang="en-US" sz="1000" b="0" spc="0" baseline="0" dirty="0" smtClean="0">
                <a:solidFill>
                  <a:schemeClr val="tx1"/>
                </a:solidFill>
              </a:rPr>
              <a:t> and makes it difficult to determine what should or could be replicated</a:t>
            </a:r>
            <a:endParaRPr lang="en-AU" sz="1000" baseline="0" dirty="0" smtClean="0">
              <a:solidFill>
                <a:schemeClr val="tx1"/>
              </a:solidFill>
            </a:endParaRPr>
          </a:p>
          <a:p>
            <a:endParaRPr lang="en-AU" sz="1000" baseline="0" dirty="0" smtClean="0">
              <a:solidFill>
                <a:schemeClr val="tx1"/>
              </a:solidFill>
            </a:endParaRPr>
          </a:p>
          <a:p>
            <a:r>
              <a:rPr lang="en-AU" sz="1000" baseline="0" dirty="0" smtClean="0">
                <a:solidFill>
                  <a:schemeClr val="tx1"/>
                </a:solidFill>
              </a:rPr>
              <a:t>Google Use relatives rather than absolutes and always focus on context</a:t>
            </a:r>
          </a:p>
          <a:p>
            <a:endParaRPr lang="en-AU" sz="1000" baseline="0" dirty="0" smtClean="0">
              <a:solidFill>
                <a:schemeClr val="tx1"/>
              </a:solidFill>
            </a:endParaRPr>
          </a:p>
          <a:p>
            <a:r>
              <a:rPr lang="en-US" sz="1000" b="1" dirty="0" smtClean="0">
                <a:solidFill>
                  <a:schemeClr val="tx1"/>
                </a:solidFill>
              </a:rPr>
              <a:t>Limitations – mobiles, multi-tab browsing; shared IPs and single-page views</a:t>
            </a:r>
          </a:p>
          <a:p>
            <a:r>
              <a:rPr lang="en-US" sz="1000" dirty="0" smtClean="0">
                <a:solidFill>
                  <a:schemeClr val="tx1"/>
                </a:solidFill>
              </a:rPr>
              <a:t>Additionally to the JavaScript-based client-side version, the Google Analytics can also work with websites browsed from mobile phones by using the </a:t>
            </a:r>
            <a:r>
              <a:rPr lang="en-US" sz="1000" dirty="0" smtClean="0">
                <a:solidFill>
                  <a:schemeClr val="tx1"/>
                </a:solidFill>
                <a:hlinkClick r:id="rId3"/>
              </a:rPr>
              <a:t>Google Analytics for Mobile package</a:t>
            </a:r>
            <a:r>
              <a:rPr lang="en-US" sz="1000" dirty="0" smtClean="0">
                <a:solidFill>
                  <a:schemeClr val="tx1"/>
                </a:solidFill>
              </a:rPr>
              <a:t> which contains server-side tracking code for mobile sites using PHP, JSP, ASP.NET, or Perl as their server-side language.</a:t>
            </a:r>
          </a:p>
          <a:p>
            <a:endParaRPr lang="en-US" sz="1000" dirty="0" smtClean="0">
              <a:solidFill>
                <a:schemeClr val="tx1"/>
              </a:solidFill>
            </a:endParaRPr>
          </a:p>
          <a:p>
            <a:r>
              <a:rPr lang="en-US" sz="1000" dirty="0" smtClean="0">
                <a:solidFill>
                  <a:schemeClr val="tx1"/>
                </a:solidFill>
              </a:rPr>
              <a:t>However, many </a:t>
            </a:r>
            <a:r>
              <a:rPr lang="en-US" sz="1000" dirty="0" smtClean="0">
                <a:solidFill>
                  <a:schemeClr val="tx1"/>
                </a:solidFill>
                <a:hlinkClick r:id="rId4" tooltip="Ad filtering"/>
              </a:rPr>
              <a:t>ad filtering</a:t>
            </a:r>
            <a:r>
              <a:rPr lang="en-US" sz="1000" dirty="0" smtClean="0">
                <a:solidFill>
                  <a:schemeClr val="tx1"/>
                </a:solidFill>
              </a:rPr>
              <a:t> programs and extensions (such as Firefox's </a:t>
            </a:r>
            <a:r>
              <a:rPr lang="en-US" sz="1000" dirty="0" smtClean="0">
                <a:solidFill>
                  <a:schemeClr val="tx1"/>
                </a:solidFill>
                <a:hlinkClick r:id="rId5" tooltip="Adblock"/>
              </a:rPr>
              <a:t>Adblock</a:t>
            </a:r>
            <a:r>
              <a:rPr lang="en-US" sz="1000" dirty="0" smtClean="0">
                <a:solidFill>
                  <a:schemeClr val="tx1"/>
                </a:solidFill>
              </a:rPr>
              <a:t> and </a:t>
            </a:r>
            <a:r>
              <a:rPr lang="en-US" sz="1000" dirty="0" smtClean="0">
                <a:solidFill>
                  <a:schemeClr val="tx1"/>
                </a:solidFill>
                <a:hlinkClick r:id="rId6" tooltip="NoScript"/>
              </a:rPr>
              <a:t>NoScript</a:t>
            </a:r>
            <a:r>
              <a:rPr lang="en-US" sz="1000" dirty="0" smtClean="0">
                <a:solidFill>
                  <a:schemeClr val="tx1"/>
                </a:solidFill>
              </a:rPr>
              <a:t>) can block the GATC. This prevents some traffic and users from being tracked, and leads to holes in the collected data. Also, privacy networks like </a:t>
            </a:r>
            <a:r>
              <a:rPr lang="en-US" sz="1000" dirty="0" smtClean="0">
                <a:solidFill>
                  <a:schemeClr val="tx1"/>
                </a:solidFill>
                <a:hlinkClick r:id="rId7" tooltip="Tor (anonymity network)"/>
              </a:rPr>
              <a:t>Tor</a:t>
            </a:r>
            <a:r>
              <a:rPr lang="en-US" sz="1000" dirty="0" smtClean="0">
                <a:solidFill>
                  <a:schemeClr val="tx1"/>
                </a:solidFill>
              </a:rPr>
              <a:t> will mask the user's actual location and present inaccurate geographical data. Some users do not have JavaScript-enabled/capable browsers or turn this feature off. However, these limitations are considered small – affecting only a small percentage of visits.</a:t>
            </a:r>
            <a:r>
              <a:rPr lang="en-US" sz="1000" baseline="30000" dirty="0" smtClean="0">
                <a:solidFill>
                  <a:schemeClr val="tx1"/>
                </a:solidFill>
                <a:hlinkClick r:id="rId8"/>
              </a:rPr>
              <a:t>[6]</a:t>
            </a:r>
            <a:endParaRPr lang="en-US" sz="1000" baseline="30000" dirty="0" smtClean="0">
              <a:solidFill>
                <a:schemeClr val="tx1"/>
              </a:solidFill>
            </a:endParaRPr>
          </a:p>
          <a:p>
            <a:endParaRPr lang="en-US" sz="1000" dirty="0" smtClean="0">
              <a:solidFill>
                <a:schemeClr val="tx1"/>
              </a:solidFill>
            </a:endParaRPr>
          </a:p>
          <a:p>
            <a:r>
              <a:rPr lang="en-US" sz="1000" dirty="0" smtClean="0">
                <a:solidFill>
                  <a:schemeClr val="tx1"/>
                </a:solidFill>
              </a:rPr>
              <a:t>The largest potential impact on data accuracy comes from users deleting or blocking Google Analytics cookies.</a:t>
            </a:r>
            <a:r>
              <a:rPr lang="en-US" sz="1000" baseline="30000" dirty="0" smtClean="0">
                <a:solidFill>
                  <a:schemeClr val="tx1"/>
                </a:solidFill>
                <a:hlinkClick r:id="rId9"/>
              </a:rPr>
              <a:t>[7]</a:t>
            </a:r>
            <a:r>
              <a:rPr lang="en-US" sz="1000" dirty="0" smtClean="0">
                <a:solidFill>
                  <a:schemeClr val="tx1"/>
                </a:solidFill>
              </a:rPr>
              <a:t> Without cookies being set, GA cannot collect data. Any individual web user can block or delete cookies resulting in the data loss of those visits for GA users. Website owners can encourage users not to disable cookies, for example by making visitors more comfortable using the site through posting a </a:t>
            </a:r>
            <a:r>
              <a:rPr lang="en-US" sz="1000" dirty="0" smtClean="0">
                <a:solidFill>
                  <a:schemeClr val="tx1"/>
                </a:solidFill>
                <a:hlinkClick r:id="rId10" tooltip="Privacy policy"/>
              </a:rPr>
              <a:t>privacy policy</a:t>
            </a:r>
            <a:r>
              <a:rPr lang="en-US" sz="1000" dirty="0" smtClean="0">
                <a:solidFill>
                  <a:schemeClr val="tx1"/>
                </a:solidFill>
              </a:rPr>
              <a:t>.</a:t>
            </a:r>
          </a:p>
          <a:p>
            <a:r>
              <a:rPr lang="en-US" sz="1000" dirty="0" smtClean="0">
                <a:solidFill>
                  <a:schemeClr val="tx1"/>
                </a:solidFill>
              </a:rPr>
              <a:t>These limitations affect all on-site </a:t>
            </a:r>
            <a:r>
              <a:rPr lang="en-US" sz="1000" dirty="0" smtClean="0">
                <a:solidFill>
                  <a:schemeClr val="tx1"/>
                </a:solidFill>
                <a:hlinkClick r:id="rId11" tooltip="Web analytics"/>
              </a:rPr>
              <a:t>web analytics</a:t>
            </a:r>
            <a:r>
              <a:rPr lang="en-US" sz="1000" dirty="0" smtClean="0">
                <a:solidFill>
                  <a:schemeClr val="tx1"/>
                </a:solidFill>
              </a:rPr>
              <a:t> tools that collect on-site visitor data using page tags. That is, the small piece of code (usually </a:t>
            </a:r>
            <a:r>
              <a:rPr lang="en-US" sz="1000" dirty="0" smtClean="0">
                <a:solidFill>
                  <a:schemeClr val="tx1"/>
                </a:solidFill>
                <a:hlinkClick r:id="rId12" tooltip="JavaScript"/>
              </a:rPr>
              <a:t>JavaScript</a:t>
            </a:r>
            <a:r>
              <a:rPr lang="en-US" sz="1000" dirty="0" smtClean="0">
                <a:solidFill>
                  <a:schemeClr val="tx1"/>
                </a:solidFill>
              </a:rPr>
              <a:t>) that acts as a beacon to collect visitor data.</a:t>
            </a:r>
          </a:p>
          <a:p>
            <a:r>
              <a:rPr lang="en-US" sz="1000" dirty="0" smtClean="0">
                <a:solidFill>
                  <a:schemeClr val="tx1"/>
                </a:solidFill>
              </a:rPr>
              <a:t>Another limitation of GA for large websites is the use of </a:t>
            </a:r>
            <a:r>
              <a:rPr lang="en-US" sz="1000" dirty="0" smtClean="0">
                <a:solidFill>
                  <a:schemeClr val="tx1"/>
                </a:solidFill>
                <a:hlinkClick r:id="rId13" tooltip="Sampling (statistics)"/>
              </a:rPr>
              <a:t>sampling</a:t>
            </a:r>
            <a:r>
              <a:rPr lang="en-US" sz="1000" dirty="0" smtClean="0">
                <a:solidFill>
                  <a:schemeClr val="tx1"/>
                </a:solidFill>
              </a:rPr>
              <a:t> in the generation of many of its reports. To reduce the load on their servers and to provide users with a relatively quick response for their query, GA limits reports to 500,000 randomly sampled visits at the profile level for its calculations. While margins of error are indicated for the visits metric, margins of error are not provided for any other metrics in the GA reports. For small segments of data, the margin of error can be very large.</a:t>
            </a:r>
            <a:r>
              <a:rPr lang="en-US" sz="1000" baseline="30000" dirty="0" smtClean="0">
                <a:solidFill>
                  <a:schemeClr val="tx1"/>
                </a:solidFill>
                <a:hlinkClick r:id="rId14"/>
              </a:rPr>
              <a:t>[8]</a:t>
            </a:r>
            <a:endParaRPr lang="en-US" sz="1000" dirty="0" smtClean="0">
              <a:solidFill>
                <a:schemeClr val="tx1"/>
              </a:solidFill>
            </a:endParaRPr>
          </a:p>
          <a:p>
            <a:endParaRPr lang="en-AU" sz="1000" b="1" baseline="0" dirty="0" smtClean="0">
              <a:solidFill>
                <a:schemeClr val="tx1"/>
              </a:solidFill>
            </a:endParaRPr>
          </a:p>
        </p:txBody>
      </p:sp>
      <p:sp>
        <p:nvSpPr>
          <p:cNvPr id="4" name="Slide Number Placeholder 3"/>
          <p:cNvSpPr>
            <a:spLocks noGrp="1"/>
          </p:cNvSpPr>
          <p:nvPr>
            <p:ph type="sldNum" sz="quarter" idx="10"/>
          </p:nvPr>
        </p:nvSpPr>
        <p:spPr/>
        <p:txBody>
          <a:bodyPr/>
          <a:lstStyle/>
          <a:p>
            <a:fld id="{C028F919-5929-46B3-9601-10ED5A6930D1}" type="slidenum">
              <a:rPr lang="en-US" smtClean="0"/>
              <a:pPr/>
              <a:t>23</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028F919-5929-46B3-9601-10ED5A6930D1}" type="slidenum">
              <a:rPr lang="en-US" smtClean="0"/>
              <a:pPr/>
              <a:t>24</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25</a:t>
            </a:fld>
            <a:endParaRPr lang="en-US"/>
          </a:p>
        </p:txBody>
      </p:sp>
    </p:spTree>
    <p:extLst>
      <p:ext uri="{BB962C8B-B14F-4D97-AF65-F5344CB8AC3E}">
        <p14:creationId xmlns:p14="http://schemas.microsoft.com/office/powerpoint/2010/main" val="444350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t>The study uses a prospective cohort design involving an intervention group (new users of </a:t>
            </a:r>
            <a:r>
              <a:rPr lang="en-US" sz="1200" b="0" i="0" u="none" strike="noStrike" baseline="0" dirty="0" err="1" smtClean="0"/>
              <a:t>ReachOut.com</a:t>
            </a:r>
            <a:r>
              <a:rPr lang="en-US" sz="1200" b="0" i="0" u="none" strike="noStrike" baseline="0" dirty="0" smtClean="0"/>
              <a:t>) and a matched control group (young people who do not use </a:t>
            </a:r>
            <a:r>
              <a:rPr lang="en-US" sz="1200" b="0" i="0" u="none" strike="noStrike" baseline="0" dirty="0" err="1" smtClean="0"/>
              <a:t>ReachOut.com</a:t>
            </a:r>
            <a:r>
              <a:rPr lang="en-US" sz="1200" b="0" i="0" u="none" strike="noStrike" baseline="0" dirty="0" smtClean="0"/>
              <a:t>). Outcome measures will include depressive symptoms and help-seeking </a:t>
            </a:r>
            <a:r>
              <a:rPr lang="en-US" sz="1200" b="0" i="0" u="none" strike="noStrike" baseline="0" dirty="0" err="1" smtClean="0"/>
              <a:t>behaviour</a:t>
            </a:r>
            <a:r>
              <a:rPr lang="en-US" sz="1200" b="0" i="0" u="none" strike="noStrike" baseline="0" dirty="0" smtClean="0"/>
              <a:t>, collected via online surveys at baseline and then at three, six and nine months. Repeated measures analysis of variance will test and measure the effect of</a:t>
            </a:r>
          </a:p>
          <a:p>
            <a:r>
              <a:rPr lang="en-US" sz="1200" b="0" i="0" u="none" strike="noStrike" baseline="0" dirty="0" smtClean="0"/>
              <a:t>the intervention on the incidence of depressive symptoms and help-seeking </a:t>
            </a:r>
            <a:r>
              <a:rPr lang="en-US" sz="1200" b="0" i="0" u="none" strike="noStrike" baseline="0" dirty="0" err="1" smtClean="0"/>
              <a:t>behaviour</a:t>
            </a:r>
            <a:r>
              <a:rPr lang="en-US" sz="1200" b="0" i="0" u="none" strike="noStrike" baseline="0" dirty="0" smtClean="0"/>
              <a:t>. Similar analyses will test intervention effects on other protective factors. Regression analyses will ascertain the effectiveness of different program components amongst different intervention group sub-samples.</a:t>
            </a:r>
          </a:p>
          <a:p>
            <a:endParaRPr lang="en-US" sz="1200" b="0" i="0" u="none" strike="noStrik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0" spc="0" dirty="0" smtClean="0">
                <a:solidFill>
                  <a:srgbClr val="FFFFFF"/>
                </a:solidFill>
              </a:rPr>
              <a:t>Correlate </a:t>
            </a:r>
            <a:r>
              <a:rPr lang="en-US" b="0" spc="0" dirty="0" err="1" smtClean="0">
                <a:solidFill>
                  <a:srgbClr val="FFFFFF"/>
                </a:solidFill>
              </a:rPr>
              <a:t>utilisation</a:t>
            </a:r>
            <a:r>
              <a:rPr lang="en-US" b="0" spc="0" dirty="0" smtClean="0">
                <a:solidFill>
                  <a:srgbClr val="FFFFFF"/>
                </a:solidFill>
              </a:rPr>
              <a:t> and participant profiling data with impact and outcome measures</a:t>
            </a:r>
          </a:p>
          <a:p>
            <a:endParaRPr lang="en-AU" dirty="0" smtClean="0"/>
          </a:p>
          <a:p>
            <a:endParaRPr lang="en-AU" dirty="0" smtClean="0"/>
          </a:p>
          <a:p>
            <a:r>
              <a:rPr lang="en-AU" dirty="0" smtClean="0"/>
              <a:t>OTHER</a:t>
            </a:r>
            <a:r>
              <a:rPr lang="en-AU" baseline="0" dirty="0" smtClean="0"/>
              <a:t> SELECTION TECHNIQUES – USING PRE-FILLS AND ONLY ASKING PARTICIPANTS QUESTIONS</a:t>
            </a:r>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26</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On sophistication – must be commensurate with the maturity of the program and available budget (like in all evaluations!)</a:t>
            </a:r>
          </a:p>
        </p:txBody>
      </p:sp>
      <p:sp>
        <p:nvSpPr>
          <p:cNvPr id="4" name="Slide Number Placeholder 3"/>
          <p:cNvSpPr>
            <a:spLocks noGrp="1"/>
          </p:cNvSpPr>
          <p:nvPr>
            <p:ph type="sldNum" sz="quarter" idx="10"/>
          </p:nvPr>
        </p:nvSpPr>
        <p:spPr/>
        <p:txBody>
          <a:bodyPr/>
          <a:lstStyle/>
          <a:p>
            <a:fld id="{C028F919-5929-46B3-9601-10ED5A6930D1}" type="slidenum">
              <a:rPr lang="en-US" smtClean="0"/>
              <a:pPr/>
              <a:t>27</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way</a:t>
            </a:r>
            <a:r>
              <a:rPr lang="en-AU" baseline="0" dirty="0" smtClean="0"/>
              <a:t> I plan to address these points is primarily through reflecting on the experience of developing and implementing </a:t>
            </a:r>
            <a:r>
              <a:rPr lang="en-AU" baseline="0" dirty="0" err="1" smtClean="0"/>
              <a:t>ReachOut’com’s</a:t>
            </a:r>
            <a:r>
              <a:rPr lang="en-AU" baseline="0" dirty="0" smtClean="0"/>
              <a:t> framework.</a:t>
            </a:r>
          </a:p>
          <a:p>
            <a:endParaRPr lang="en-AU" baseline="0" dirty="0" smtClean="0"/>
          </a:p>
          <a:p>
            <a:r>
              <a:rPr lang="en-AU" baseline="0" dirty="0" smtClean="0"/>
              <a:t>Acknowledge my colleagues – especially Kitty </a:t>
            </a:r>
            <a:r>
              <a:rPr lang="en-AU" baseline="0" dirty="0" err="1" smtClean="0"/>
              <a:t>Rahilly</a:t>
            </a:r>
            <a:r>
              <a:rPr lang="en-AU" baseline="0" dirty="0" smtClean="0"/>
              <a:t> and Justine Stephens-</a:t>
            </a:r>
            <a:r>
              <a:rPr lang="en-AU" baseline="0" dirty="0" err="1" smtClean="0"/>
              <a:t>Reicher</a:t>
            </a:r>
            <a:r>
              <a:rPr lang="en-AU" baseline="0" dirty="0" smtClean="0"/>
              <a:t> in the R&amp;P team.</a:t>
            </a:r>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3</a:t>
            </a:fld>
            <a:endParaRPr lang="en-US"/>
          </a:p>
        </p:txBody>
      </p:sp>
    </p:spTree>
    <p:extLst>
      <p:ext uri="{BB962C8B-B14F-4D97-AF65-F5344CB8AC3E}">
        <p14:creationId xmlns:p14="http://schemas.microsoft.com/office/powerpoint/2010/main" val="268919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arguably different from conventional</a:t>
            </a:r>
            <a:r>
              <a:rPr lang="en-US" baseline="0" dirty="0" smtClean="0"/>
              <a:t> approaches</a:t>
            </a:r>
            <a:endParaRPr lang="en-US"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4</a:t>
            </a:fld>
            <a:endParaRPr lang="en-US"/>
          </a:p>
        </p:txBody>
      </p:sp>
    </p:spTree>
    <p:extLst>
      <p:ext uri="{BB962C8B-B14F-4D97-AF65-F5344CB8AC3E}">
        <p14:creationId xmlns:p14="http://schemas.microsoft.com/office/powerpoint/2010/main" val="346258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Established in response to Australia’s then escalating suicide rates.</a:t>
            </a:r>
          </a:p>
          <a:p>
            <a:endParaRPr lang="en-AU" dirty="0" smtClean="0"/>
          </a:p>
          <a:p>
            <a:r>
              <a:rPr lang="en-AU" dirty="0" smtClean="0"/>
              <a:t>Will expand on the aims and objectives</a:t>
            </a:r>
            <a:r>
              <a:rPr lang="en-AU" baseline="0" dirty="0" smtClean="0"/>
              <a:t> when presenting the evaluation framework.</a:t>
            </a:r>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5</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AU" dirty="0" smtClean="0"/>
              <a:t>RCTs tells us clinical structured programs work – yet to know much about open-access programs like RO</a:t>
            </a:r>
            <a:r>
              <a:rPr lang="en-AU" baseline="0" dirty="0" smtClean="0"/>
              <a:t> due to limited published </a:t>
            </a:r>
            <a:r>
              <a:rPr lang="en-AU" baseline="0" dirty="0" err="1" smtClean="0"/>
              <a:t>evals</a:t>
            </a:r>
            <a:r>
              <a:rPr lang="en-AU" baseline="0" dirty="0" smtClean="0"/>
              <a:t>!</a:t>
            </a:r>
          </a:p>
          <a:p>
            <a:endParaRPr lang="en-AU" dirty="0" smtClean="0"/>
          </a:p>
          <a:p>
            <a:r>
              <a:rPr lang="en-AU" dirty="0" smtClean="0"/>
              <a:t>It</a:t>
            </a:r>
            <a:r>
              <a:rPr lang="en-AU" baseline="0" dirty="0" smtClean="0"/>
              <a:t> works and is a preferred medium for the target group. Most evidence is RCT based though, so our program is yet to be as rigorously evaluated….in part because an RCT is not quite so appropriate, as we’ll discuss further shortly.</a:t>
            </a:r>
          </a:p>
          <a:p>
            <a:endParaRPr lang="en-AU" baseline="0" dirty="0" smtClean="0"/>
          </a:p>
          <a:p>
            <a:r>
              <a:rPr lang="en-US" sz="1200" b="0" i="0" u="none" strike="noStrike" kern="1200" baseline="0" dirty="0" smtClean="0">
                <a:solidFill>
                  <a:srgbClr val="717375"/>
                </a:solidFill>
                <a:latin typeface="Arial" pitchFamily="34" charset="0"/>
                <a:ea typeface="+mn-ea"/>
                <a:cs typeface="Arial" pitchFamily="34" charset="0"/>
              </a:rPr>
              <a:t>Web-based technology is a relatively new approach being applied for earlier and better management of mental health problems. A number of factors over the last decade, including the development of new and highly interactive web-based technologies and their widespread use in Australia particularly by young people, has seen a growth in number and range of online youth mental health services.. Web-based mental health services offer the potential to overcome some of the common challenges of geographical, attitudinal and financial barriers experienced in traditional face-to-face service delivery (</a:t>
            </a:r>
            <a:r>
              <a:rPr lang="en-US" sz="1200" b="0" i="0" u="none" strike="noStrike" kern="1200" baseline="0" dirty="0" err="1" smtClean="0">
                <a:solidFill>
                  <a:srgbClr val="717375"/>
                </a:solidFill>
                <a:latin typeface="Arial" pitchFamily="34" charset="0"/>
                <a:ea typeface="+mn-ea"/>
                <a:cs typeface="Arial" pitchFamily="34" charset="0"/>
              </a:rPr>
              <a:t>Hickie</a:t>
            </a:r>
            <a:r>
              <a:rPr lang="en-US" sz="1200" b="0" i="0" u="none" strike="noStrike" kern="1200" baseline="0" dirty="0" smtClean="0">
                <a:solidFill>
                  <a:srgbClr val="717375"/>
                </a:solidFill>
                <a:latin typeface="Arial" pitchFamily="34" charset="0"/>
                <a:ea typeface="+mn-ea"/>
                <a:cs typeface="Arial" pitchFamily="34" charset="0"/>
              </a:rPr>
              <a:t> and Christensen, 2010).</a:t>
            </a:r>
          </a:p>
          <a:p>
            <a:endParaRPr lang="en-US" sz="1200" b="0" i="0" u="none" strike="noStrike" kern="1200" baseline="0" dirty="0" smtClean="0">
              <a:solidFill>
                <a:srgbClr val="717375"/>
              </a:solidFill>
              <a:latin typeface="Arial" pitchFamily="34" charset="0"/>
              <a:ea typeface="+mn-ea"/>
              <a:cs typeface="Arial" pitchFamily="34" charset="0"/>
            </a:endParaRPr>
          </a:p>
          <a:p>
            <a:r>
              <a:rPr lang="en-US" sz="1200" b="0" i="0" u="none" strike="noStrike" kern="1200" baseline="0" dirty="0" smtClean="0">
                <a:solidFill>
                  <a:srgbClr val="717375"/>
                </a:solidFill>
                <a:latin typeface="Arial" pitchFamily="34" charset="0"/>
                <a:ea typeface="+mn-ea"/>
                <a:cs typeface="Arial" pitchFamily="34" charset="0"/>
              </a:rPr>
              <a:t>Young people are often resistant to seeking help for mental health difficulties. This resistance has been shown to relate to concerns regarding confidentiality; the belief that their problems</a:t>
            </a:r>
          </a:p>
          <a:p>
            <a:r>
              <a:rPr lang="en-US" sz="1200" b="0" i="0" u="none" strike="noStrike" kern="1200" baseline="0" dirty="0" smtClean="0">
                <a:solidFill>
                  <a:srgbClr val="717375"/>
                </a:solidFill>
                <a:latin typeface="Arial" pitchFamily="34" charset="0"/>
                <a:ea typeface="+mn-ea"/>
                <a:cs typeface="Arial" pitchFamily="34" charset="0"/>
              </a:rPr>
              <a:t>are too personal and they are able to manage them on their own (Burns J et al, 2009). </a:t>
            </a:r>
          </a:p>
          <a:p>
            <a:endParaRPr lang="en-US" sz="1200" b="0" i="0" u="none" strike="noStrike" kern="1200" baseline="0" dirty="0" smtClean="0">
              <a:solidFill>
                <a:srgbClr val="717375"/>
              </a:solidFill>
              <a:latin typeface="Arial" pitchFamily="34" charset="0"/>
              <a:ea typeface="+mn-ea"/>
              <a:cs typeface="Arial" pitchFamily="34" charset="0"/>
            </a:endParaRPr>
          </a:p>
          <a:p>
            <a:r>
              <a:rPr lang="en-US" sz="1200" b="0" i="0" u="none" strike="noStrike" kern="1200" baseline="0" dirty="0" smtClean="0">
                <a:solidFill>
                  <a:srgbClr val="717375"/>
                </a:solidFill>
                <a:latin typeface="Arial" pitchFamily="34" charset="0"/>
                <a:ea typeface="+mn-ea"/>
                <a:cs typeface="Arial" pitchFamily="34" charset="0"/>
              </a:rPr>
              <a:t>The advent of Web 2.0 technology and the uptake of broadband connections to the internet rapidly created a greater range of ways for an individual to interact, collaborate and contribute online. Its enhanced features has blurred the boundaries between consumer and producer. Applications like blogs, networking websites, podcasts and </a:t>
            </a:r>
            <a:r>
              <a:rPr lang="en-US" sz="1200" b="0" i="0" u="none" strike="noStrike" kern="1200" baseline="0" dirty="0" err="1" smtClean="0">
                <a:solidFill>
                  <a:srgbClr val="717375"/>
                </a:solidFill>
                <a:latin typeface="Arial" pitchFamily="34" charset="0"/>
                <a:ea typeface="+mn-ea"/>
                <a:cs typeface="Arial" pitchFamily="34" charset="0"/>
              </a:rPr>
              <a:t>vodcasts</a:t>
            </a:r>
            <a:r>
              <a:rPr lang="en-US" sz="1200" b="0" i="0" u="none" strike="noStrike" kern="1200" baseline="0" dirty="0" smtClean="0">
                <a:solidFill>
                  <a:srgbClr val="717375"/>
                </a:solidFill>
                <a:latin typeface="Arial" pitchFamily="34" charset="0"/>
                <a:ea typeface="+mn-ea"/>
                <a:cs typeface="Arial" pitchFamily="34" charset="0"/>
              </a:rPr>
              <a:t> allow individuals to create and publish their own online content. The functionality of Web</a:t>
            </a:r>
          </a:p>
          <a:p>
            <a:r>
              <a:rPr lang="en-US" sz="1200" b="0" i="0" u="none" strike="noStrike" kern="1200" baseline="0" dirty="0" smtClean="0">
                <a:solidFill>
                  <a:srgbClr val="717375"/>
                </a:solidFill>
                <a:latin typeface="Arial" pitchFamily="34" charset="0"/>
                <a:ea typeface="+mn-ea"/>
                <a:cs typeface="Arial" pitchFamily="34" charset="0"/>
              </a:rPr>
              <a:t>2.0 technology helps young people to feel more empowered online and better able to explore sensitive and often </a:t>
            </a:r>
            <a:r>
              <a:rPr lang="en-US" sz="1200" b="0" i="0" u="none" strike="noStrike" kern="1200" baseline="0" dirty="0" err="1" smtClean="0">
                <a:solidFill>
                  <a:srgbClr val="717375"/>
                </a:solidFill>
                <a:latin typeface="Arial" pitchFamily="34" charset="0"/>
                <a:ea typeface="+mn-ea"/>
                <a:cs typeface="Arial" pitchFamily="34" charset="0"/>
              </a:rPr>
              <a:t>stigmatised</a:t>
            </a:r>
            <a:r>
              <a:rPr lang="en-US" sz="1200" b="0" i="0" u="none" strike="noStrike" kern="1200" baseline="0" dirty="0" smtClean="0">
                <a:solidFill>
                  <a:srgbClr val="717375"/>
                </a:solidFill>
                <a:latin typeface="Arial" pitchFamily="34" charset="0"/>
                <a:ea typeface="+mn-ea"/>
                <a:cs typeface="Arial" pitchFamily="34" charset="0"/>
              </a:rPr>
              <a:t> issues (Burns J. et al, 2010).</a:t>
            </a:r>
          </a:p>
          <a:p>
            <a:endParaRPr lang="en-AU" baseline="0" dirty="0" smtClean="0"/>
          </a:p>
        </p:txBody>
      </p:sp>
      <p:sp>
        <p:nvSpPr>
          <p:cNvPr id="4" name="Slide Number Placeholder 3"/>
          <p:cNvSpPr>
            <a:spLocks noGrp="1"/>
          </p:cNvSpPr>
          <p:nvPr>
            <p:ph type="sldNum" sz="quarter" idx="10"/>
          </p:nvPr>
        </p:nvSpPr>
        <p:spPr/>
        <p:txBody>
          <a:bodyPr/>
          <a:lstStyle/>
          <a:p>
            <a:fld id="{C028F919-5929-46B3-9601-10ED5A6930D1}" type="slidenum">
              <a:rPr lang="en-US" smtClean="0"/>
              <a:pPr/>
              <a:t>6</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smtClean="0"/>
              <a:t>Inherent in this is – multiple target segments! With and without</a:t>
            </a:r>
            <a:r>
              <a:rPr lang="en-AU" baseline="0" dirty="0" smtClean="0"/>
              <a:t> illness…</a:t>
            </a:r>
            <a:endParaRPr lang="en-AU" dirty="0" smtClean="0"/>
          </a:p>
          <a:p>
            <a:endParaRPr lang="en-AU" dirty="0" smtClean="0"/>
          </a:p>
          <a:p>
            <a:r>
              <a:rPr lang="en-AU" dirty="0" smtClean="0"/>
              <a:t>Established in response to Australia’s then escalating suicide rates.</a:t>
            </a:r>
          </a:p>
          <a:p>
            <a:endParaRPr lang="en-AU" dirty="0" smtClean="0"/>
          </a:p>
          <a:p>
            <a:r>
              <a:rPr lang="en-AU" baseline="0" dirty="0" smtClean="0"/>
              <a:t>RO leverages those unique characteristics. Especially scale and tailored experience. Average over 96,000 unique visitors per month. 1.3 million per year!</a:t>
            </a:r>
          </a:p>
          <a:p>
            <a:endParaRPr lang="en-AU" baseline="0" dirty="0" smtClean="0"/>
          </a:p>
          <a:p>
            <a:r>
              <a:rPr lang="en-US" sz="1200" b="0" i="0" u="none" strike="noStrike" kern="1200" baseline="0" dirty="0" smtClean="0">
                <a:solidFill>
                  <a:srgbClr val="717375"/>
                </a:solidFill>
                <a:latin typeface="Arial" pitchFamily="34" charset="0"/>
                <a:ea typeface="+mn-ea"/>
                <a:cs typeface="Arial" pitchFamily="34" charset="0"/>
              </a:rPr>
              <a:t>The aim of the program is to provide a space where young people can safely and anonymously access information and share personal experiences about mental health issues</a:t>
            </a:r>
          </a:p>
          <a:p>
            <a:r>
              <a:rPr lang="en-US" sz="1200" b="0" i="0" u="none" strike="noStrike" kern="1200" baseline="0" dirty="0" smtClean="0">
                <a:solidFill>
                  <a:srgbClr val="717375"/>
                </a:solidFill>
                <a:latin typeface="Arial" pitchFamily="34" charset="0"/>
                <a:ea typeface="+mn-ea"/>
                <a:cs typeface="Arial" pitchFamily="34" charset="0"/>
              </a:rPr>
              <a:t>in different ways. The service is delivered using internet and mobile phone technologies which are young people’s preferred medium of communication and help-seeking. It offers</a:t>
            </a:r>
          </a:p>
          <a:p>
            <a:r>
              <a:rPr lang="en-US" sz="1200" b="0" i="0" u="none" strike="noStrike" kern="1200" baseline="0" dirty="0" smtClean="0">
                <a:solidFill>
                  <a:srgbClr val="717375"/>
                </a:solidFill>
                <a:latin typeface="Arial" pitchFamily="34" charset="0"/>
                <a:ea typeface="+mn-ea"/>
                <a:cs typeface="Arial" pitchFamily="34" charset="0"/>
              </a:rPr>
              <a:t>different protective factors that have been shown to positively impact on the mental health and well-being including positive participation, resilience, life skills and social connectedness.</a:t>
            </a:r>
          </a:p>
          <a:p>
            <a:endParaRPr lang="en-US" sz="1200" b="0" i="0" u="none" strike="noStrike" kern="1200" baseline="0" dirty="0" smtClean="0">
              <a:solidFill>
                <a:srgbClr val="717375"/>
              </a:solidFill>
              <a:latin typeface="Arial" pitchFamily="34" charset="0"/>
              <a:ea typeface="+mn-ea"/>
              <a:cs typeface="Arial" pitchFamily="34" charset="0"/>
            </a:endParaRPr>
          </a:p>
          <a:p>
            <a:r>
              <a:rPr lang="en-US" sz="1200" b="0" i="0" u="none" strike="noStrike" kern="1200" baseline="0" dirty="0" smtClean="0">
                <a:solidFill>
                  <a:srgbClr val="717375"/>
                </a:solidFill>
                <a:latin typeface="Arial" pitchFamily="34" charset="0"/>
                <a:ea typeface="+mn-ea"/>
                <a:cs typeface="Arial" pitchFamily="34" charset="0"/>
              </a:rPr>
              <a:t>It aims to reduce stigma that young people experience about mental health difficulties and to promote better emotional, mental and social health and well-being. </a:t>
            </a:r>
          </a:p>
          <a:p>
            <a:endParaRPr lang="en-US" sz="1200" b="0" i="0" u="none" strike="noStrike" kern="1200" baseline="0" dirty="0" smtClean="0">
              <a:solidFill>
                <a:srgbClr val="717375"/>
              </a:solidFill>
              <a:latin typeface="Arial" pitchFamily="34" charset="0"/>
              <a:ea typeface="+mn-ea"/>
              <a:cs typeface="Arial" pitchFamily="34" charset="0"/>
            </a:endParaRPr>
          </a:p>
          <a:p>
            <a:r>
              <a:rPr lang="en-US" sz="1200" b="0" i="0" u="none" strike="noStrike" kern="1200" baseline="0" dirty="0" smtClean="0">
                <a:solidFill>
                  <a:srgbClr val="717375"/>
                </a:solidFill>
                <a:latin typeface="Arial" pitchFamily="34" charset="0"/>
                <a:ea typeface="+mn-ea"/>
                <a:cs typeface="Arial" pitchFamily="34" charset="0"/>
              </a:rPr>
              <a:t>The </a:t>
            </a:r>
            <a:r>
              <a:rPr lang="en-US" sz="1200" b="0" i="0" u="none" strike="noStrike" kern="1200" baseline="0" dirty="0" err="1" smtClean="0">
                <a:solidFill>
                  <a:srgbClr val="717375"/>
                </a:solidFill>
                <a:latin typeface="Arial" pitchFamily="34" charset="0"/>
                <a:ea typeface="+mn-ea"/>
                <a:cs typeface="Arial" pitchFamily="34" charset="0"/>
              </a:rPr>
              <a:t>ReachOut</a:t>
            </a:r>
            <a:r>
              <a:rPr lang="en-US" sz="1200" b="0" i="0" u="none" strike="noStrike" kern="1200" baseline="0" dirty="0" smtClean="0">
                <a:solidFill>
                  <a:srgbClr val="717375"/>
                </a:solidFill>
                <a:latin typeface="Arial" pitchFamily="34" charset="0"/>
                <a:ea typeface="+mn-ea"/>
                <a:cs typeface="Arial" pitchFamily="34" charset="0"/>
              </a:rPr>
              <a:t> approach focuses on health promotion, prevention and early intervention. It uses a population health approach where the size of the population reached is key to the</a:t>
            </a:r>
          </a:p>
          <a:p>
            <a:r>
              <a:rPr lang="en-US" sz="1200" b="0" i="0" u="none" strike="noStrike" kern="1200" baseline="0" dirty="0" smtClean="0">
                <a:solidFill>
                  <a:srgbClr val="717375"/>
                </a:solidFill>
                <a:latin typeface="Arial" pitchFamily="34" charset="0"/>
                <a:ea typeface="+mn-ea"/>
                <a:cs typeface="Arial" pitchFamily="34" charset="0"/>
              </a:rPr>
              <a:t>success of the program that intentionally targets a large scale and diverse group of young people aged 14 – 25 years.</a:t>
            </a:r>
            <a:endParaRPr lang="en-AU" baseline="0" dirty="0" smtClean="0"/>
          </a:p>
          <a:p>
            <a:endParaRPr lang="en-AU" baseline="0" dirty="0" smtClean="0"/>
          </a:p>
          <a:p>
            <a:r>
              <a:rPr lang="en-AU" baseline="0" dirty="0" smtClean="0"/>
              <a:t>Draws on a range of different conceptual models and behavioural change theories, including the theory of planned action, </a:t>
            </a:r>
            <a:r>
              <a:rPr lang="en-AU" baseline="0" dirty="0" err="1" smtClean="0"/>
              <a:t>transtheoretical</a:t>
            </a:r>
            <a:r>
              <a:rPr lang="en-AU" baseline="0" dirty="0" smtClean="0"/>
              <a:t> model and health belief model.</a:t>
            </a:r>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7</a:t>
            </a:fld>
            <a:endParaRPr lang="en-US"/>
          </a:p>
        </p:txBody>
      </p:sp>
    </p:spTree>
    <p:extLst>
      <p:ext uri="{BB962C8B-B14F-4D97-AF65-F5344CB8AC3E}">
        <p14:creationId xmlns:p14="http://schemas.microsoft.com/office/powerpoint/2010/main" val="278799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rgbClr val="717375"/>
                </a:solidFill>
                <a:latin typeface="Arial" pitchFamily="34" charset="0"/>
                <a:ea typeface="+mn-ea"/>
                <a:cs typeface="Arial" pitchFamily="34" charset="0"/>
              </a:rPr>
              <a:t>ReachOut</a:t>
            </a:r>
            <a:r>
              <a:rPr lang="en-US" sz="1200" b="0" i="0" u="none" strike="noStrike" kern="1200" baseline="0" dirty="0" smtClean="0">
                <a:solidFill>
                  <a:srgbClr val="717375"/>
                </a:solidFill>
                <a:latin typeface="Arial" pitchFamily="34" charset="0"/>
                <a:ea typeface="+mn-ea"/>
                <a:cs typeface="Arial" pitchFamily="34" charset="0"/>
              </a:rPr>
              <a:t> is a multi-level, multi-component mental health strategy. It connects young people to information, appropriate resources and sources of help. It provides a combination of</a:t>
            </a:r>
          </a:p>
          <a:p>
            <a:r>
              <a:rPr lang="en-US" sz="1200" b="0" i="0" u="none" strike="noStrike" kern="1200" baseline="0" dirty="0" smtClean="0">
                <a:solidFill>
                  <a:srgbClr val="717375"/>
                </a:solidFill>
                <a:latin typeface="Arial" pitchFamily="34" charset="0"/>
                <a:ea typeface="+mn-ea"/>
                <a:cs typeface="Arial" pitchFamily="34" charset="0"/>
              </a:rPr>
              <a:t>evidence-based mental health content with youth involvement programs and social branding to create a web-based service for young people experiencing adversity and mental health</a:t>
            </a:r>
          </a:p>
          <a:p>
            <a:r>
              <a:rPr lang="en-US" sz="1200" b="0" i="0" u="none" strike="noStrike" kern="1200" baseline="0" dirty="0" smtClean="0">
                <a:solidFill>
                  <a:srgbClr val="717375"/>
                </a:solidFill>
                <a:latin typeface="Arial" pitchFamily="34" charset="0"/>
                <a:ea typeface="+mn-ea"/>
                <a:cs typeface="Arial" pitchFamily="34" charset="0"/>
              </a:rPr>
              <a:t>difficulties. </a:t>
            </a:r>
          </a:p>
          <a:p>
            <a:endParaRPr lang="en-AU" baseline="0" dirty="0" smtClean="0"/>
          </a:p>
          <a:p>
            <a:pPr marL="0" indent="0">
              <a:buNone/>
            </a:pPr>
            <a:r>
              <a:rPr lang="en-AU" baseline="0" dirty="0" smtClean="0"/>
              <a:t>Youth participation underpins all that we do – across all stages of formative design and planning, delivery and evaluation</a:t>
            </a:r>
          </a:p>
          <a:p>
            <a:pPr marL="0" indent="0">
              <a:buNone/>
            </a:pPr>
            <a:endParaRPr lang="en-AU" baseline="0" dirty="0" smtClean="0"/>
          </a:p>
          <a:p>
            <a:pPr marL="0" indent="0">
              <a:buNone/>
            </a:pPr>
            <a:r>
              <a:rPr lang="en-AU" baseline="0" dirty="0" smtClean="0"/>
              <a:t>Underpinned by extensive formative research: literature reviews; UX design and testing.</a:t>
            </a:r>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8</a:t>
            </a:fld>
            <a:endParaRPr lang="en-US"/>
          </a:p>
        </p:txBody>
      </p:sp>
    </p:spTree>
    <p:extLst>
      <p:ext uri="{BB962C8B-B14F-4D97-AF65-F5344CB8AC3E}">
        <p14:creationId xmlns:p14="http://schemas.microsoft.com/office/powerpoint/2010/main" val="347354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rgbClr val="717375"/>
                </a:solidFill>
                <a:latin typeface="Arial" pitchFamily="34" charset="0"/>
                <a:ea typeface="+mn-ea"/>
                <a:cs typeface="Arial" pitchFamily="34" charset="0"/>
              </a:rPr>
              <a:t>ReachOut</a:t>
            </a:r>
            <a:r>
              <a:rPr lang="en-US" sz="1200" b="0" i="0" u="none" strike="noStrike" kern="1200" baseline="0" dirty="0" smtClean="0">
                <a:solidFill>
                  <a:srgbClr val="717375"/>
                </a:solidFill>
                <a:latin typeface="Arial" pitchFamily="34" charset="0"/>
                <a:ea typeface="+mn-ea"/>
                <a:cs typeface="Arial" pitchFamily="34" charset="0"/>
              </a:rPr>
              <a:t> is a multi-level, multi-component mental health strategy. It connects young people to information, appropriate resources and sources of help. It provides a combination of</a:t>
            </a:r>
          </a:p>
          <a:p>
            <a:r>
              <a:rPr lang="en-US" sz="1200" b="0" i="0" u="none" strike="noStrike" kern="1200" baseline="0" dirty="0" smtClean="0">
                <a:solidFill>
                  <a:srgbClr val="717375"/>
                </a:solidFill>
                <a:latin typeface="Arial" pitchFamily="34" charset="0"/>
                <a:ea typeface="+mn-ea"/>
                <a:cs typeface="Arial" pitchFamily="34" charset="0"/>
              </a:rPr>
              <a:t>evidence-based mental health content with youth involvement programs and social branding to create a web-based service for young people experiencing adversity and mental health</a:t>
            </a:r>
          </a:p>
          <a:p>
            <a:r>
              <a:rPr lang="en-US" sz="1200" b="0" i="0" u="none" strike="noStrike" kern="1200" baseline="0" dirty="0" smtClean="0">
                <a:solidFill>
                  <a:srgbClr val="717375"/>
                </a:solidFill>
                <a:latin typeface="Arial" pitchFamily="34" charset="0"/>
                <a:ea typeface="+mn-ea"/>
                <a:cs typeface="Arial" pitchFamily="34" charset="0"/>
              </a:rPr>
              <a:t>difficulties. </a:t>
            </a:r>
          </a:p>
          <a:p>
            <a:endParaRPr lang="en-AU" baseline="0" dirty="0" smtClean="0"/>
          </a:p>
          <a:p>
            <a:pPr marL="0" indent="0">
              <a:buNone/>
            </a:pPr>
            <a:r>
              <a:rPr lang="en-AU" baseline="0" dirty="0" smtClean="0"/>
              <a:t>Youth participation underpins all that we do – across all stages of formative design and planning, delivery and evaluation</a:t>
            </a:r>
          </a:p>
          <a:p>
            <a:pPr marL="0" indent="0">
              <a:buNone/>
            </a:pPr>
            <a:endParaRPr lang="en-AU" baseline="0" dirty="0" smtClean="0"/>
          </a:p>
          <a:p>
            <a:pPr marL="0" indent="0">
              <a:buNone/>
            </a:pPr>
            <a:r>
              <a:rPr lang="en-AU" baseline="0" dirty="0" smtClean="0"/>
              <a:t>Underpinned by extensive formative research: literature reviews; UX design and testing.</a:t>
            </a:r>
            <a:endParaRPr lang="en-AU" dirty="0"/>
          </a:p>
        </p:txBody>
      </p:sp>
      <p:sp>
        <p:nvSpPr>
          <p:cNvPr id="4" name="Slide Number Placeholder 3"/>
          <p:cNvSpPr>
            <a:spLocks noGrp="1"/>
          </p:cNvSpPr>
          <p:nvPr>
            <p:ph type="sldNum" sz="quarter" idx="10"/>
          </p:nvPr>
        </p:nvSpPr>
        <p:spPr/>
        <p:txBody>
          <a:bodyPr/>
          <a:lstStyle/>
          <a:p>
            <a:fld id="{C028F919-5929-46B3-9601-10ED5A6930D1}" type="slidenum">
              <a:rPr lang="en-US" smtClean="0"/>
              <a:pPr/>
              <a:t>9</a:t>
            </a:fld>
            <a:endParaRPr lang="en-US"/>
          </a:p>
        </p:txBody>
      </p:sp>
    </p:spTree>
    <p:extLst>
      <p:ext uri="{BB962C8B-B14F-4D97-AF65-F5344CB8AC3E}">
        <p14:creationId xmlns:p14="http://schemas.microsoft.com/office/powerpoint/2010/main" val="3473549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C:\Documents and Settings\Sam\Desktop\5_Images\Screen Resolution\4 by 3\2_BelindaEslick_4by3_Title.png"/>
          <p:cNvPicPr>
            <a:picLocks noChangeAspect="1" noChangeArrowheads="1"/>
          </p:cNvPicPr>
          <p:nvPr userDrawn="1"/>
        </p:nvPicPr>
        <p:blipFill>
          <a:blip r:embed="rId2" cstate="print"/>
          <a:srcRect/>
          <a:stretch>
            <a:fillRect/>
          </a:stretch>
        </p:blipFill>
        <p:spPr bwMode="auto">
          <a:xfrm>
            <a:off x="1587" y="0"/>
            <a:ext cx="9142413" cy="6856413"/>
          </a:xfrm>
          <a:prstGeom prst="rect">
            <a:avLst/>
          </a:prstGeom>
          <a:noFill/>
        </p:spPr>
      </p:pic>
      <p:pic>
        <p:nvPicPr>
          <p:cNvPr id="9" name="Picture 3" descr="C:\Documents and Settings\Sam\Desktop\2_Design Elements\Orange\Orange_Title_Box_4by3.png"/>
          <p:cNvPicPr>
            <a:picLocks noChangeAspect="1" noChangeArrowheads="1"/>
          </p:cNvPicPr>
          <p:nvPr userDrawn="1"/>
        </p:nvPicPr>
        <p:blipFill>
          <a:blip r:embed="rId3" cstate="print"/>
          <a:srcRect/>
          <a:stretch>
            <a:fillRect/>
          </a:stretch>
        </p:blipFill>
        <p:spPr bwMode="auto">
          <a:xfrm>
            <a:off x="1766888" y="0"/>
            <a:ext cx="7377112" cy="5486400"/>
          </a:xfrm>
          <a:prstGeom prst="rect">
            <a:avLst/>
          </a:prstGeom>
          <a:noFill/>
        </p:spPr>
      </p:pic>
      <p:pic>
        <p:nvPicPr>
          <p:cNvPr id="2053" name="Picture 5" descr="C:\Documents and Settings\Sam\Desktop\2_Design Elements\_Print Quality\Orange\Orange_Footer_4by3.png"/>
          <p:cNvPicPr>
            <a:picLocks noChangeAspect="1" noChangeArrowheads="1"/>
          </p:cNvPicPr>
          <p:nvPr userDrawn="1"/>
        </p:nvPicPr>
        <p:blipFill>
          <a:blip r:embed="rId4" cstate="print"/>
          <a:srcRect/>
          <a:stretch>
            <a:fillRect/>
          </a:stretch>
        </p:blipFill>
        <p:spPr bwMode="auto">
          <a:xfrm>
            <a:off x="0" y="4667250"/>
            <a:ext cx="9144000" cy="2190750"/>
          </a:xfrm>
          <a:prstGeom prst="rect">
            <a:avLst/>
          </a:prstGeom>
          <a:noFill/>
        </p:spPr>
      </p:pic>
      <p:sp>
        <p:nvSpPr>
          <p:cNvPr id="2" name="Title 1"/>
          <p:cNvSpPr>
            <a:spLocks noGrp="1"/>
          </p:cNvSpPr>
          <p:nvPr>
            <p:ph type="ctrTitle"/>
          </p:nvPr>
        </p:nvSpPr>
        <p:spPr>
          <a:xfrm>
            <a:off x="3428992" y="1571612"/>
            <a:ext cx="5200664" cy="1470025"/>
          </a:xfrm>
        </p:spPr>
        <p:txBody>
          <a:bodyPr/>
          <a:lstStyle>
            <a:lvl1pPr>
              <a:defRPr sz="5000" spc="-3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8992" y="3143248"/>
            <a:ext cx="4000528" cy="1500198"/>
          </a:xfrm>
        </p:spPr>
        <p:txBody>
          <a:bodyPr/>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428992" y="4857760"/>
            <a:ext cx="2276476" cy="285727"/>
          </a:xfrm>
        </p:spPr>
        <p:txBody>
          <a:bodyPr/>
          <a:lstStyle/>
          <a:p>
            <a:fld id="{D5D3EB16-6EA8-4942-BE4E-8C1816C7F1C6}" type="datetime1">
              <a:rPr lang="en-US" smtClean="0"/>
              <a:pPr/>
              <a:t>8/31/2011</a:t>
            </a:fld>
            <a:endParaRPr lang="en-US" dirty="0"/>
          </a:p>
        </p:txBody>
      </p:sp>
      <p:sp>
        <p:nvSpPr>
          <p:cNvPr id="5" name="Footer Placeholder 4"/>
          <p:cNvSpPr>
            <a:spLocks noGrp="1"/>
          </p:cNvSpPr>
          <p:nvPr>
            <p:ph type="ftr" sz="quarter" idx="11"/>
          </p:nvPr>
        </p:nvSpPr>
        <p:spPr/>
        <p:txBody>
          <a:bodyPr/>
          <a:lstStyle/>
          <a:p>
            <a:r>
              <a:rPr lang="en-US" smtClean="0"/>
              <a:t>Inspire's mission is to help young people lead happier lives</a:t>
            </a:r>
            <a:endParaRPr lang="en-US"/>
          </a:p>
        </p:txBody>
      </p:sp>
      <p:sp>
        <p:nvSpPr>
          <p:cNvPr id="6" name="Slide Number Placeholder 5"/>
          <p:cNvSpPr>
            <a:spLocks noGrp="1"/>
          </p:cNvSpPr>
          <p:nvPr>
            <p:ph type="sldNum" sz="quarter" idx="12"/>
          </p:nvPr>
        </p:nvSpPr>
        <p:spPr/>
        <p:txBody>
          <a:bodyPr/>
          <a:lstStyle/>
          <a:p>
            <a:fld id="{362C0771-F395-4E72-A6CE-DFEC615FAC3D}" type="slidenum">
              <a:rPr lang="en-US" smtClean="0"/>
              <a:pPr/>
              <a:t>‹#›</a:t>
            </a:fld>
            <a:endParaRPr lang="en-US"/>
          </a:p>
        </p:txBody>
      </p:sp>
      <p:pic>
        <p:nvPicPr>
          <p:cNvPr id="7" name="Picture 2" descr="C:\Documents and Settings\Sam\Desktop\3_Dreamboxes\Low Resolution\Inspire_DreamBox_1.png"/>
          <p:cNvPicPr>
            <a:picLocks noChangeAspect="1" noChangeArrowheads="1"/>
          </p:cNvPicPr>
          <p:nvPr userDrawn="1"/>
        </p:nvPicPr>
        <p:blipFill>
          <a:blip r:embed="rId5" cstate="print"/>
          <a:srcRect/>
          <a:stretch>
            <a:fillRect/>
          </a:stretch>
        </p:blipFill>
        <p:spPr bwMode="auto">
          <a:xfrm>
            <a:off x="7200923" y="3643314"/>
            <a:ext cx="1800233" cy="140684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AF003B-FAA7-49A5-9BF4-F544385B1A2A}" type="datetime1">
              <a:rPr lang="en-US" smtClean="0"/>
              <a:pPr/>
              <a:t>8/31/2011</a:t>
            </a:fld>
            <a:endParaRPr lang="en-US"/>
          </a:p>
        </p:txBody>
      </p:sp>
      <p:sp>
        <p:nvSpPr>
          <p:cNvPr id="5" name="Footer Placeholder 4"/>
          <p:cNvSpPr>
            <a:spLocks noGrp="1"/>
          </p:cNvSpPr>
          <p:nvPr>
            <p:ph type="ftr" sz="quarter" idx="11"/>
          </p:nvPr>
        </p:nvSpPr>
        <p:spPr/>
        <p:txBody>
          <a:bodyPr/>
          <a:lstStyle/>
          <a:p>
            <a:r>
              <a:rPr lang="en-US" smtClean="0"/>
              <a:t>Inspire's mission is to help young people lead happier lives</a:t>
            </a:r>
            <a:endParaRPr lang="en-US"/>
          </a:p>
        </p:txBody>
      </p:sp>
      <p:sp>
        <p:nvSpPr>
          <p:cNvPr id="6" name="Slide Number Placeholder 5"/>
          <p:cNvSpPr>
            <a:spLocks noGrp="1"/>
          </p:cNvSpPr>
          <p:nvPr>
            <p:ph type="sldNum" sz="quarter" idx="12"/>
          </p:nvPr>
        </p:nvSpPr>
        <p:spPr/>
        <p:txBody>
          <a:bodyPr/>
          <a:lstStyle/>
          <a:p>
            <a:fld id="{362C0771-F395-4E72-A6CE-DFEC615FAC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5" name="Picture 3" descr="C:\Documents and Settings\Sam\Desktop\5_Images\Screen Resolution\4 by 3\2_BelindaEslick_4by3_Body.png"/>
          <p:cNvPicPr>
            <a:picLocks noChangeAspect="1" noChangeArrowheads="1"/>
          </p:cNvPicPr>
          <p:nvPr userDrawn="1"/>
        </p:nvPicPr>
        <p:blipFill>
          <a:blip r:embed="rId2" cstate="print"/>
          <a:stretch>
            <a:fillRect/>
          </a:stretch>
        </p:blipFill>
        <p:spPr bwMode="auto">
          <a:xfrm>
            <a:off x="1587" y="-24"/>
            <a:ext cx="9142858" cy="6857143"/>
          </a:xfrm>
          <a:prstGeom prst="rect">
            <a:avLst/>
          </a:prstGeom>
          <a:noFill/>
          <a:ln>
            <a:noFill/>
          </a:ln>
        </p:spPr>
      </p:pic>
      <p:pic>
        <p:nvPicPr>
          <p:cNvPr id="1026" name="Picture 2" descr="C:\Documents and Settings\Sam\Desktop\2_Design Elements\_Print Quality\Orange\Orange_Footer_4by3.png"/>
          <p:cNvPicPr>
            <a:picLocks noChangeAspect="1" noChangeArrowheads="1"/>
          </p:cNvPicPr>
          <p:nvPr userDrawn="1"/>
        </p:nvPicPr>
        <p:blipFill>
          <a:blip r:embed="rId3" cstate="print"/>
          <a:srcRect/>
          <a:stretch>
            <a:fillRect/>
          </a:stretch>
        </p:blipFill>
        <p:spPr bwMode="auto">
          <a:xfrm>
            <a:off x="0" y="4667250"/>
            <a:ext cx="9144000" cy="2190750"/>
          </a:xfrm>
          <a:prstGeom prst="rect">
            <a:avLst/>
          </a:prstGeom>
          <a:noFill/>
        </p:spPr>
      </p:pic>
      <p:pic>
        <p:nvPicPr>
          <p:cNvPr id="2" name="Picture 2" descr="C:\Documents and Settings\Sam\Desktop\2_Design Elements\Orange\Orange_CaptionBox_Wide.png"/>
          <p:cNvPicPr>
            <a:picLocks noChangeAspect="1" noChangeArrowheads="1"/>
          </p:cNvPicPr>
          <p:nvPr userDrawn="1"/>
        </p:nvPicPr>
        <p:blipFill>
          <a:blip r:embed="rId4" cstate="print"/>
          <a:srcRect/>
          <a:stretch>
            <a:fillRect/>
          </a:stretch>
        </p:blipFill>
        <p:spPr bwMode="auto">
          <a:xfrm>
            <a:off x="-1285916" y="1870088"/>
            <a:ext cx="9142413" cy="3416300"/>
          </a:xfrm>
          <a:prstGeom prst="rect">
            <a:avLst/>
          </a:prstGeom>
          <a:noFill/>
        </p:spPr>
      </p:pic>
      <p:sp>
        <p:nvSpPr>
          <p:cNvPr id="3" name="Text Placeholder 2"/>
          <p:cNvSpPr>
            <a:spLocks noGrp="1"/>
          </p:cNvSpPr>
          <p:nvPr>
            <p:ph type="body" idx="1"/>
          </p:nvPr>
        </p:nvSpPr>
        <p:spPr>
          <a:xfrm>
            <a:off x="642910" y="3549655"/>
            <a:ext cx="6858048" cy="593725"/>
          </a:xfrm>
        </p:spPr>
        <p:txBody>
          <a:bodyPr anchor="t"/>
          <a:lstStyle>
            <a:lvl1pPr marL="0" indent="0" algn="l">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30FAE-7246-4347-AB12-06852B371BA3}" type="datetime1">
              <a:rPr lang="en-US" smtClean="0"/>
              <a:pPr/>
              <a:t>8/31/2011</a:t>
            </a:fld>
            <a:endParaRPr lang="en-US"/>
          </a:p>
        </p:txBody>
      </p:sp>
      <p:sp>
        <p:nvSpPr>
          <p:cNvPr id="5" name="Footer Placeholder 4"/>
          <p:cNvSpPr>
            <a:spLocks noGrp="1"/>
          </p:cNvSpPr>
          <p:nvPr>
            <p:ph type="ftr" sz="quarter" idx="11"/>
          </p:nvPr>
        </p:nvSpPr>
        <p:spPr/>
        <p:txBody>
          <a:bodyPr/>
          <a:lstStyle/>
          <a:p>
            <a:r>
              <a:rPr lang="en-US" smtClean="0"/>
              <a:t>Inspire's mission is to help young people lead happier lives</a:t>
            </a:r>
            <a:endParaRPr lang="en-US"/>
          </a:p>
        </p:txBody>
      </p:sp>
      <p:sp>
        <p:nvSpPr>
          <p:cNvPr id="6" name="Slide Number Placeholder 5"/>
          <p:cNvSpPr>
            <a:spLocks noGrp="1"/>
          </p:cNvSpPr>
          <p:nvPr>
            <p:ph type="sldNum" sz="quarter" idx="12"/>
          </p:nvPr>
        </p:nvSpPr>
        <p:spPr/>
        <p:txBody>
          <a:bodyPr/>
          <a:lstStyle/>
          <a:p>
            <a:fld id="{362C0771-F395-4E72-A6CE-DFEC615FAC3D}" type="slidenum">
              <a:rPr lang="en-US" smtClean="0"/>
              <a:pPr/>
              <a:t>‹#›</a:t>
            </a:fld>
            <a:endParaRPr lang="en-US"/>
          </a:p>
        </p:txBody>
      </p:sp>
      <p:sp>
        <p:nvSpPr>
          <p:cNvPr id="12" name="Title 1"/>
          <p:cNvSpPr>
            <a:spLocks noGrp="1"/>
          </p:cNvSpPr>
          <p:nvPr>
            <p:ph type="ctrTitle"/>
          </p:nvPr>
        </p:nvSpPr>
        <p:spPr>
          <a:xfrm>
            <a:off x="642910" y="2357431"/>
            <a:ext cx="6858048" cy="1143008"/>
          </a:xfrm>
        </p:spPr>
        <p:txBody>
          <a:bodyPr anchor="b"/>
          <a:lstStyle>
            <a:lvl1pPr>
              <a:defRPr sz="4000" spc="-300">
                <a:solidFill>
                  <a:schemeClr val="bg1"/>
                </a:solidFill>
              </a:defRPr>
            </a:lvl1pPr>
          </a:lstStyle>
          <a:p>
            <a:r>
              <a:rPr lang="en-US" smtClean="0"/>
              <a:t>Click to edit Master title style</a:t>
            </a:r>
            <a:endParaRPr lang="en-US" dirty="0"/>
          </a:p>
        </p:txBody>
      </p:sp>
      <p:pic>
        <p:nvPicPr>
          <p:cNvPr id="3074" name="Picture 2" descr="C:\Documents and Settings\Sam\Desktop\3_Dreamboxes\Low Resolution\Inspire_DreamBox_8.png"/>
          <p:cNvPicPr>
            <a:picLocks noChangeAspect="1" noChangeArrowheads="1"/>
          </p:cNvPicPr>
          <p:nvPr userDrawn="1"/>
        </p:nvPicPr>
        <p:blipFill>
          <a:blip r:embed="rId5" cstate="print"/>
          <a:srcRect/>
          <a:stretch>
            <a:fillRect/>
          </a:stretch>
        </p:blipFill>
        <p:spPr bwMode="auto">
          <a:xfrm>
            <a:off x="750862" y="4193681"/>
            <a:ext cx="1392246" cy="116414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F9A00FB-14CA-4E83-B78D-4737F1A2B543}" type="datetime1">
              <a:rPr lang="en-US" smtClean="0"/>
              <a:pPr/>
              <a:t>8/31/2011</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
        <p:nvSpPr>
          <p:cNvPr id="7" name="Slide Number Placeholder 6"/>
          <p:cNvSpPr>
            <a:spLocks noGrp="1"/>
          </p:cNvSpPr>
          <p:nvPr>
            <p:ph type="sldNum" sz="quarter" idx="12"/>
          </p:nvPr>
        </p:nvSpPr>
        <p:spPr/>
        <p:txBody>
          <a:bodyPr/>
          <a:lstStyle/>
          <a:p>
            <a:fld id="{362C0771-F395-4E72-A6CE-DFEC615FAC3D}" type="slidenum">
              <a:rPr lang="en-US" smtClean="0"/>
              <a:pPr/>
              <a:t>‹#›</a:t>
            </a:fld>
            <a:endParaRPr lang="en-US"/>
          </a:p>
        </p:txBody>
      </p:sp>
      <p:sp>
        <p:nvSpPr>
          <p:cNvPr id="8" name="Content Placeholder 2"/>
          <p:cNvSpPr>
            <a:spLocks noGrp="1"/>
          </p:cNvSpPr>
          <p:nvPr>
            <p:ph idx="1"/>
          </p:nvPr>
        </p:nvSpPr>
        <p:spPr>
          <a:xfrm>
            <a:off x="600076" y="1600201"/>
            <a:ext cx="3543296" cy="4400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357686" y="1600201"/>
            <a:ext cx="3543296" cy="4400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A4A81E1-5300-4CB6-ABCE-A73140F13186}" type="datetime1">
              <a:rPr lang="en-US" smtClean="0"/>
              <a:pPr/>
              <a:t>8/31/2011</a:t>
            </a:fld>
            <a:endParaRPr lang="en-US"/>
          </a:p>
        </p:txBody>
      </p:sp>
      <p:sp>
        <p:nvSpPr>
          <p:cNvPr id="8" name="Footer Placeholder 7"/>
          <p:cNvSpPr>
            <a:spLocks noGrp="1"/>
          </p:cNvSpPr>
          <p:nvPr>
            <p:ph type="ftr" sz="quarter" idx="11"/>
          </p:nvPr>
        </p:nvSpPr>
        <p:spPr/>
        <p:txBody>
          <a:bodyPr/>
          <a:lstStyle/>
          <a:p>
            <a:r>
              <a:rPr lang="en-US" smtClean="0"/>
              <a:t>Inspire's mission is to help young people lead happier lives</a:t>
            </a:r>
            <a:endParaRPr lang="en-US"/>
          </a:p>
        </p:txBody>
      </p:sp>
      <p:sp>
        <p:nvSpPr>
          <p:cNvPr id="9" name="Slide Number Placeholder 8"/>
          <p:cNvSpPr>
            <a:spLocks noGrp="1"/>
          </p:cNvSpPr>
          <p:nvPr>
            <p:ph type="sldNum" sz="quarter" idx="12"/>
          </p:nvPr>
        </p:nvSpPr>
        <p:spPr/>
        <p:txBody>
          <a:bodyPr/>
          <a:lstStyle/>
          <a:p>
            <a:fld id="{362C0771-F395-4E72-A6CE-DFEC615FAC3D}" type="slidenum">
              <a:rPr lang="en-US" smtClean="0"/>
              <a:pPr/>
              <a:t>‹#›</a:t>
            </a:fld>
            <a:endParaRPr lang="en-US"/>
          </a:p>
        </p:txBody>
      </p:sp>
      <p:sp>
        <p:nvSpPr>
          <p:cNvPr id="10" name="Content Placeholder 2"/>
          <p:cNvSpPr>
            <a:spLocks noGrp="1"/>
          </p:cNvSpPr>
          <p:nvPr>
            <p:ph idx="1" hasCustomPrompt="1"/>
          </p:nvPr>
        </p:nvSpPr>
        <p:spPr>
          <a:xfrm>
            <a:off x="600076" y="2143115"/>
            <a:ext cx="3543296" cy="3857653"/>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hasCustomPrompt="1"/>
          </p:nvPr>
        </p:nvSpPr>
        <p:spPr>
          <a:xfrm>
            <a:off x="4357686" y="2143115"/>
            <a:ext cx="3543296" cy="3857653"/>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4"/>
          </p:nvPr>
        </p:nvSpPr>
        <p:spPr>
          <a:xfrm>
            <a:off x="600076" y="1428737"/>
            <a:ext cx="3543296" cy="714380"/>
          </a:xfrm>
        </p:spPr>
        <p:txBody>
          <a:bodyPr/>
          <a:lstStyle/>
          <a:p>
            <a:pPr lvl="0"/>
            <a:r>
              <a:rPr lang="en-US" smtClean="0"/>
              <a:t>Click to edit Master text styles</a:t>
            </a:r>
          </a:p>
        </p:txBody>
      </p:sp>
      <p:sp>
        <p:nvSpPr>
          <p:cNvPr id="13" name="Content Placeholder 2"/>
          <p:cNvSpPr>
            <a:spLocks noGrp="1"/>
          </p:cNvSpPr>
          <p:nvPr>
            <p:ph idx="15"/>
          </p:nvPr>
        </p:nvSpPr>
        <p:spPr>
          <a:xfrm>
            <a:off x="4357686" y="1428737"/>
            <a:ext cx="3543296" cy="714380"/>
          </a:xfrm>
        </p:spPr>
        <p:txBody>
          <a:body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098" name="Picture 2" descr="C:\Documents and Settings\Sam\Desktop\5_Images\Screen Resolution\4 by 3\2_BelindaEslick_4by3_Body.png"/>
          <p:cNvPicPr>
            <a:picLocks noChangeAspect="1" noChangeArrowheads="1"/>
          </p:cNvPicPr>
          <p:nvPr userDrawn="1"/>
        </p:nvPicPr>
        <p:blipFill>
          <a:blip r:embed="rId2" cstate="print"/>
          <a:srcRect/>
          <a:stretch>
            <a:fillRect/>
          </a:stretch>
        </p:blipFill>
        <p:spPr bwMode="auto">
          <a:xfrm>
            <a:off x="1587" y="0"/>
            <a:ext cx="9142413" cy="6856413"/>
          </a:xfrm>
          <a:prstGeom prst="rect">
            <a:avLst/>
          </a:prstGeom>
          <a:noFill/>
        </p:spPr>
      </p:pic>
      <p:pic>
        <p:nvPicPr>
          <p:cNvPr id="4100" name="Picture 4" descr="C:\Documents and Settings\Sam\Desktop\2_Design Elements\_Print Quality\Orange\Orange_Footer_4by3.png"/>
          <p:cNvPicPr>
            <a:picLocks noChangeAspect="1" noChangeArrowheads="1"/>
          </p:cNvPicPr>
          <p:nvPr userDrawn="1"/>
        </p:nvPicPr>
        <p:blipFill>
          <a:blip r:embed="rId3" cstate="print"/>
          <a:srcRect/>
          <a:stretch>
            <a:fillRect/>
          </a:stretch>
        </p:blipFill>
        <p:spPr bwMode="auto">
          <a:xfrm>
            <a:off x="0" y="4667250"/>
            <a:ext cx="9144000" cy="2190750"/>
          </a:xfrm>
          <a:prstGeom prst="rect">
            <a:avLst/>
          </a:prstGeom>
          <a:noFill/>
        </p:spPr>
      </p:pic>
      <p:sp>
        <p:nvSpPr>
          <p:cNvPr id="2" name="Date Placeholder 1"/>
          <p:cNvSpPr>
            <a:spLocks noGrp="1"/>
          </p:cNvSpPr>
          <p:nvPr>
            <p:ph type="dt" sz="half" idx="10"/>
          </p:nvPr>
        </p:nvSpPr>
        <p:spPr/>
        <p:txBody>
          <a:bodyPr/>
          <a:lstStyle/>
          <a:p>
            <a:fld id="{5DD9146E-6792-42F5-AA29-F5A7303DFDE2}" type="datetime1">
              <a:rPr lang="en-US" smtClean="0"/>
              <a:pPr/>
              <a:t>8/31/2011</a:t>
            </a:fld>
            <a:endParaRPr lang="en-US"/>
          </a:p>
        </p:txBody>
      </p:sp>
      <p:sp>
        <p:nvSpPr>
          <p:cNvPr id="3" name="Footer Placeholder 2"/>
          <p:cNvSpPr>
            <a:spLocks noGrp="1"/>
          </p:cNvSpPr>
          <p:nvPr>
            <p:ph type="ftr" sz="quarter" idx="11"/>
          </p:nvPr>
        </p:nvSpPr>
        <p:spPr/>
        <p:txBody>
          <a:bodyPr/>
          <a:lstStyle/>
          <a:p>
            <a:r>
              <a:rPr lang="en-US" smtClean="0"/>
              <a:t>Inspire's mission is to help young people lead happier lives</a:t>
            </a:r>
            <a:endParaRPr lang="en-US"/>
          </a:p>
        </p:txBody>
      </p:sp>
      <p:sp>
        <p:nvSpPr>
          <p:cNvPr id="4" name="Slide Number Placeholder 3"/>
          <p:cNvSpPr>
            <a:spLocks noGrp="1"/>
          </p:cNvSpPr>
          <p:nvPr>
            <p:ph type="sldNum" sz="quarter" idx="12"/>
          </p:nvPr>
        </p:nvSpPr>
        <p:spPr/>
        <p:txBody>
          <a:bodyPr/>
          <a:lstStyle/>
          <a:p>
            <a:fld id="{362C0771-F395-4E72-A6CE-DFEC615FAC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5"/>
            <a:ext cx="6286544" cy="1000132"/>
          </a:xfr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571472" y="1435100"/>
            <a:ext cx="2894041" cy="4691063"/>
          </a:xfrm>
        </p:spPr>
        <p:txBody>
          <a:bodyPr>
            <a:normAutofit/>
          </a:bodyPr>
          <a:lstStyle>
            <a:lvl1pPr marL="0" indent="0">
              <a:buNone/>
              <a:defRPr sz="1500" spc="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0B3A9-2712-40B2-B403-0F6C4E7D110A}" type="datetime1">
              <a:rPr lang="en-US" smtClean="0"/>
              <a:pPr/>
              <a:t>8/31/2011</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
        <p:nvSpPr>
          <p:cNvPr id="7" name="Slide Number Placeholder 6"/>
          <p:cNvSpPr>
            <a:spLocks noGrp="1"/>
          </p:cNvSpPr>
          <p:nvPr>
            <p:ph type="sldNum" sz="quarter" idx="12"/>
          </p:nvPr>
        </p:nvSpPr>
        <p:spPr/>
        <p:txBody>
          <a:bodyPr/>
          <a:lstStyle/>
          <a:p>
            <a:fld id="{362C0771-F395-4E72-A6CE-DFEC615FAC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472" y="4800600"/>
            <a:ext cx="6707216"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71472" y="612775"/>
            <a:ext cx="6707216"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71472" y="5367338"/>
            <a:ext cx="6707216" cy="804862"/>
          </a:xfrm>
        </p:spPr>
        <p:txBody>
          <a:bodyPr>
            <a:normAutofit/>
          </a:bodyPr>
          <a:lstStyle>
            <a:lvl1pPr marL="0" indent="0">
              <a:buNone/>
              <a:defRPr sz="900" spc="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EFE42-C4B3-4020-95BB-30BA0BF6FFF1}" type="datetime1">
              <a:rPr lang="en-US" smtClean="0"/>
              <a:pPr/>
              <a:t>8/31/2011</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
        <p:nvSpPr>
          <p:cNvPr id="7" name="Slide Number Placeholder 6"/>
          <p:cNvSpPr>
            <a:spLocks noGrp="1"/>
          </p:cNvSpPr>
          <p:nvPr>
            <p:ph type="sldNum" sz="quarter" idx="12"/>
          </p:nvPr>
        </p:nvSpPr>
        <p:spPr/>
        <p:txBody>
          <a:bodyPr/>
          <a:lstStyle/>
          <a:p>
            <a:fld id="{362C0771-F395-4E72-A6CE-DFEC615FAC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Documents and Settings\Sam\Desktop\5_Images\Screen Resolution\4 by 3\2_BelindaEslick_4by3_Body.png"/>
          <p:cNvPicPr>
            <a:picLocks noChangeAspect="1" noChangeArrowheads="1"/>
          </p:cNvPicPr>
          <p:nvPr/>
        </p:nvPicPr>
        <p:blipFill>
          <a:blip r:embed="rId10" cstate="print"/>
          <a:srcRect/>
          <a:stretch>
            <a:fillRect/>
          </a:stretch>
        </p:blipFill>
        <p:spPr bwMode="auto">
          <a:xfrm>
            <a:off x="0" y="0"/>
            <a:ext cx="9142413" cy="6856413"/>
          </a:xfrm>
          <a:prstGeom prst="rect">
            <a:avLst/>
          </a:prstGeom>
          <a:noFill/>
        </p:spPr>
      </p:pic>
      <p:pic>
        <p:nvPicPr>
          <p:cNvPr id="1029" name="Picture 5" descr="C:\Documents and Settings\Sam\Desktop\2_Design Elements\_Print Quality\Orange\Orange_Footer_4by3.png"/>
          <p:cNvPicPr>
            <a:picLocks noChangeAspect="1" noChangeArrowheads="1"/>
          </p:cNvPicPr>
          <p:nvPr/>
        </p:nvPicPr>
        <p:blipFill>
          <a:blip r:embed="rId11" cstate="print"/>
          <a:srcRect/>
          <a:stretch>
            <a:fillRect/>
          </a:stretch>
        </p:blipFill>
        <p:spPr bwMode="auto">
          <a:xfrm>
            <a:off x="0" y="4667274"/>
            <a:ext cx="9144000" cy="2190750"/>
          </a:xfrm>
          <a:prstGeom prst="rect">
            <a:avLst/>
          </a:prstGeom>
          <a:noFill/>
        </p:spPr>
      </p:pic>
      <p:pic>
        <p:nvPicPr>
          <p:cNvPr id="1028" name="Picture 4" descr="C:\Documents and Settings\Sam\Desktop\2_Design Elements\Black and White Elements\White_Square.png"/>
          <p:cNvPicPr>
            <a:picLocks noChangeAspect="1" noChangeArrowheads="1"/>
          </p:cNvPicPr>
          <p:nvPr/>
        </p:nvPicPr>
        <p:blipFill>
          <a:blip r:embed="rId12" cstate="print"/>
          <a:srcRect/>
          <a:stretch>
            <a:fillRect/>
          </a:stretch>
        </p:blipFill>
        <p:spPr bwMode="auto">
          <a:xfrm>
            <a:off x="357158" y="0"/>
            <a:ext cx="7666038" cy="6083300"/>
          </a:xfrm>
          <a:prstGeom prst="rect">
            <a:avLst/>
          </a:prstGeom>
          <a:noFill/>
        </p:spPr>
      </p:pic>
      <p:sp>
        <p:nvSpPr>
          <p:cNvPr id="2" name="Title Placeholder 1"/>
          <p:cNvSpPr>
            <a:spLocks noGrp="1"/>
          </p:cNvSpPr>
          <p:nvPr>
            <p:ph type="title"/>
          </p:nvPr>
        </p:nvSpPr>
        <p:spPr>
          <a:xfrm>
            <a:off x="600076" y="274638"/>
            <a:ext cx="732951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0076" y="1600201"/>
            <a:ext cx="7329510" cy="44005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43306" y="6572272"/>
            <a:ext cx="2276476" cy="285727"/>
          </a:xfrm>
          <a:prstGeom prst="rect">
            <a:avLst/>
          </a:prstGeom>
        </p:spPr>
        <p:txBody>
          <a:bodyPr vert="horz" lIns="91440" tIns="45720" rIns="91440" bIns="45720" rtlCol="0" anchor="ctr"/>
          <a:lstStyle>
            <a:lvl1pPr algn="l">
              <a:defRPr sz="600">
                <a:solidFill>
                  <a:schemeClr val="bg1"/>
                </a:solidFill>
              </a:defRPr>
            </a:lvl1pPr>
          </a:lstStyle>
          <a:p>
            <a:fld id="{B39C8584-B46F-451E-A375-CA82973B714E}" type="datetime1">
              <a:rPr lang="en-US" smtClean="0"/>
              <a:pPr/>
              <a:t>8/31/2011</a:t>
            </a:fld>
            <a:endParaRPr lang="en-US" dirty="0"/>
          </a:p>
        </p:txBody>
      </p:sp>
      <p:sp>
        <p:nvSpPr>
          <p:cNvPr id="5" name="Footer Placeholder 4"/>
          <p:cNvSpPr>
            <a:spLocks noGrp="1"/>
          </p:cNvSpPr>
          <p:nvPr>
            <p:ph type="ftr" sz="quarter" idx="3"/>
          </p:nvPr>
        </p:nvSpPr>
        <p:spPr>
          <a:xfrm>
            <a:off x="604830" y="6572272"/>
            <a:ext cx="2895600" cy="285728"/>
          </a:xfrm>
          <a:prstGeom prst="rect">
            <a:avLst/>
          </a:prstGeom>
        </p:spPr>
        <p:txBody>
          <a:bodyPr vert="horz" lIns="91440" tIns="45720" rIns="91440" bIns="45720" rtlCol="0" anchor="ctr"/>
          <a:lstStyle>
            <a:lvl1pPr algn="l">
              <a:defRPr sz="780">
                <a:solidFill>
                  <a:schemeClr val="bg1"/>
                </a:solidFill>
              </a:defRPr>
            </a:lvl1pPr>
          </a:lstStyle>
          <a:p>
            <a:r>
              <a:rPr lang="en-US" smtClean="0"/>
              <a:t>Inspire's mission is to help young people lead happier lives</a:t>
            </a:r>
            <a:endParaRPr lang="en-US" dirty="0"/>
          </a:p>
        </p:txBody>
      </p:sp>
      <p:sp>
        <p:nvSpPr>
          <p:cNvPr id="6" name="Slide Number Placeholder 5"/>
          <p:cNvSpPr>
            <a:spLocks noGrp="1"/>
          </p:cNvSpPr>
          <p:nvPr>
            <p:ph type="sldNum" sz="quarter" idx="4"/>
          </p:nvPr>
        </p:nvSpPr>
        <p:spPr>
          <a:xfrm>
            <a:off x="-32" y="6572272"/>
            <a:ext cx="357190" cy="285728"/>
          </a:xfrm>
          <a:prstGeom prst="rect">
            <a:avLst/>
          </a:prstGeom>
        </p:spPr>
        <p:txBody>
          <a:bodyPr vert="horz" lIns="91440" tIns="45720" rIns="91440" bIns="45720" rtlCol="0" anchor="ctr"/>
          <a:lstStyle>
            <a:lvl1pPr algn="ctr">
              <a:defRPr sz="600">
                <a:solidFill>
                  <a:schemeClr val="bg1"/>
                </a:solidFill>
              </a:defRPr>
            </a:lvl1pPr>
          </a:lstStyle>
          <a:p>
            <a:fld id="{362C0771-F395-4E72-A6CE-DFEC615FAC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3" r:id="rId6"/>
    <p:sldLayoutId id="2147483704" r:id="rId7"/>
    <p:sldLayoutId id="2147483705" r:id="rId8"/>
  </p:sldLayoutIdLst>
  <p:hf hdr="0"/>
  <p:txStyles>
    <p:titleStyle>
      <a:lvl1pPr algn="l" defTabSz="914400" rtl="0" eaLnBrk="1" latinLnBrk="0" hangingPunct="1">
        <a:spcBef>
          <a:spcPct val="0"/>
        </a:spcBef>
        <a:buNone/>
        <a:defRPr sz="3000" b="1" kern="1200" spc="-150">
          <a:solidFill>
            <a:srgbClr val="71737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b="1" kern="1200" spc="-150">
          <a:solidFill>
            <a:srgbClr val="717375"/>
          </a:solidFill>
          <a:latin typeface="+mn-lt"/>
          <a:ea typeface="+mn-ea"/>
          <a:cs typeface="+mn-cs"/>
        </a:defRPr>
      </a:lvl1pPr>
      <a:lvl2pPr marL="742950" indent="-285750" algn="l" defTabSz="914400" rtl="0" eaLnBrk="1" latinLnBrk="0" hangingPunct="1">
        <a:spcBef>
          <a:spcPct val="20000"/>
        </a:spcBef>
        <a:buFont typeface="Arial" pitchFamily="34" charset="0"/>
        <a:buChar char="–"/>
        <a:defRPr sz="1500" b="1" kern="1200" spc="-150">
          <a:solidFill>
            <a:srgbClr val="71737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900" kern="1200">
          <a:solidFill>
            <a:srgbClr val="71737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780" kern="1200">
          <a:solidFill>
            <a:srgbClr val="71737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600" kern="1200">
          <a:solidFill>
            <a:srgbClr val="71737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Challenges &amp; opportunities of evaluating online programs</a:t>
            </a:r>
            <a:endParaRPr lang="en-US" sz="3600" dirty="0"/>
          </a:p>
        </p:txBody>
      </p:sp>
      <p:sp>
        <p:nvSpPr>
          <p:cNvPr id="3" name="Subtitle 2"/>
          <p:cNvSpPr>
            <a:spLocks noGrp="1"/>
          </p:cNvSpPr>
          <p:nvPr>
            <p:ph type="subTitle" idx="1"/>
          </p:nvPr>
        </p:nvSpPr>
        <p:spPr/>
        <p:txBody>
          <a:bodyPr>
            <a:normAutofit fontScale="92500" lnSpcReduction="10000"/>
          </a:bodyPr>
          <a:lstStyle/>
          <a:p>
            <a:r>
              <a:rPr lang="en-US" dirty="0" smtClean="0"/>
              <a:t>The experience of ReachOut.com an online mental health promotion program</a:t>
            </a:r>
          </a:p>
          <a:p>
            <a:endParaRPr lang="en-US" dirty="0"/>
          </a:p>
          <a:p>
            <a:r>
              <a:rPr lang="en-US" sz="1400" b="0" spc="-100" dirty="0" smtClean="0">
                <a:solidFill>
                  <a:schemeClr val="bg1"/>
                </a:solidFill>
              </a:rPr>
              <a:t>Atari Metcalf   |  Evaluation Manager - Inspire Foundation</a:t>
            </a:r>
            <a:endParaRPr lang="en-US" sz="1400" b="0" spc="-100" dirty="0">
              <a:solidFill>
                <a:schemeClr val="bg1"/>
              </a:solidFill>
            </a:endParaRPr>
          </a:p>
        </p:txBody>
      </p:sp>
      <p:sp>
        <p:nvSpPr>
          <p:cNvPr id="4" name="Date Placeholder 3"/>
          <p:cNvSpPr>
            <a:spLocks noGrp="1"/>
          </p:cNvSpPr>
          <p:nvPr>
            <p:ph type="dt" sz="half" idx="10"/>
          </p:nvPr>
        </p:nvSpPr>
        <p:spPr/>
        <p:txBody>
          <a:bodyPr/>
          <a:lstStyle/>
          <a:p>
            <a:fld id="{E2D91E33-8B51-46CF-A561-E28D7D15EB6A}" type="datetime1">
              <a:rPr lang="en-US" smtClean="0"/>
              <a:pPr/>
              <a:t>8/31/2011</a:t>
            </a:fld>
            <a:endParaRPr lang="en-US" dirty="0"/>
          </a:p>
        </p:txBody>
      </p:sp>
      <p:sp>
        <p:nvSpPr>
          <p:cNvPr id="5" name="Slide Number Placeholder 4"/>
          <p:cNvSpPr>
            <a:spLocks noGrp="1"/>
          </p:cNvSpPr>
          <p:nvPr>
            <p:ph type="sldNum" sz="quarter" idx="12"/>
          </p:nvPr>
        </p:nvSpPr>
        <p:spPr/>
        <p:txBody>
          <a:bodyPr/>
          <a:lstStyle/>
          <a:p>
            <a:fld id="{362C0771-F395-4E72-A6CE-DFEC615FAC3D}"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490" y="1885335"/>
            <a:ext cx="9142858" cy="3415873"/>
          </a:xfrm>
          <a:prstGeom prst="rect">
            <a:avLst/>
          </a:prstGeom>
        </p:spPr>
      </p:pic>
      <p:sp>
        <p:nvSpPr>
          <p:cNvPr id="2" name="Text Placeholder 1"/>
          <p:cNvSpPr>
            <a:spLocks noGrp="1"/>
          </p:cNvSpPr>
          <p:nvPr>
            <p:ph type="body" idx="1"/>
          </p:nvPr>
        </p:nvSpPr>
        <p:spPr/>
        <p:txBody>
          <a:bodyPr/>
          <a:lstStyle/>
          <a:p>
            <a:r>
              <a:rPr lang="en-US" dirty="0" smtClean="0"/>
              <a:t>Process and outputs</a:t>
            </a:r>
            <a:endParaRPr lang="en-US" dirty="0"/>
          </a:p>
        </p:txBody>
      </p:sp>
      <p:sp>
        <p:nvSpPr>
          <p:cNvPr id="3" name="Title 2"/>
          <p:cNvSpPr>
            <a:spLocks noGrp="1"/>
          </p:cNvSpPr>
          <p:nvPr>
            <p:ph type="ctrTitle"/>
          </p:nvPr>
        </p:nvSpPr>
        <p:spPr/>
        <p:txBody>
          <a:bodyPr/>
          <a:lstStyle/>
          <a:p>
            <a:r>
              <a:rPr lang="en-US" dirty="0" err="1" smtClean="0"/>
              <a:t>ReachOut.com’s</a:t>
            </a:r>
            <a:r>
              <a:rPr lang="en-US" dirty="0" smtClean="0"/>
              <a:t> </a:t>
            </a:r>
            <a:br>
              <a:rPr lang="en-US" dirty="0" smtClean="0"/>
            </a:br>
            <a:r>
              <a:rPr lang="en-US" dirty="0" smtClean="0"/>
              <a:t>Evaluation Framework</a:t>
            </a:r>
            <a:endParaRPr lang="en-US" dirty="0"/>
          </a:p>
        </p:txBody>
      </p:sp>
      <p:sp>
        <p:nvSpPr>
          <p:cNvPr id="4" name="Date Placeholder 3"/>
          <p:cNvSpPr>
            <a:spLocks noGrp="1"/>
          </p:cNvSpPr>
          <p:nvPr>
            <p:ph type="dt" sz="half" idx="10"/>
          </p:nvPr>
        </p:nvSpPr>
        <p:spPr/>
        <p:txBody>
          <a:bodyPr/>
          <a:lstStyle/>
          <a:p>
            <a:fld id="{8FD1878D-A517-4309-9E37-502F32A44879}"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221088"/>
            <a:ext cx="1368152" cy="1143746"/>
          </a:xfrm>
          <a:prstGeom prst="rect">
            <a:avLst/>
          </a:prstGeom>
        </p:spPr>
      </p:pic>
    </p:spTree>
    <p:extLst>
      <p:ext uri="{BB962C8B-B14F-4D97-AF65-F5344CB8AC3E}">
        <p14:creationId xmlns:p14="http://schemas.microsoft.com/office/powerpoint/2010/main" val="167784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a:xfrm>
            <a:off x="600076" y="274638"/>
            <a:ext cx="7572324" cy="1143000"/>
          </a:xfrm>
        </p:spPr>
        <p:txBody>
          <a:bodyPr/>
          <a:lstStyle/>
          <a:p>
            <a:r>
              <a:rPr lang="en-US" dirty="0" smtClean="0">
                <a:solidFill>
                  <a:schemeClr val="accent2"/>
                </a:solidFill>
              </a:rPr>
              <a:t>Purpose + aims of the evaluation framework</a:t>
            </a:r>
            <a:endParaRPr lang="en-US" dirty="0">
              <a:solidFill>
                <a:schemeClr val="accent2"/>
              </a:solidFill>
            </a:endParaRPr>
          </a:p>
        </p:txBody>
      </p:sp>
      <p:sp>
        <p:nvSpPr>
          <p:cNvPr id="3" name="Content Placeholder 2"/>
          <p:cNvSpPr>
            <a:spLocks noGrp="1"/>
          </p:cNvSpPr>
          <p:nvPr>
            <p:ph idx="1"/>
          </p:nvPr>
        </p:nvSpPr>
        <p:spPr/>
        <p:txBody>
          <a:bodyPr/>
          <a:lstStyle/>
          <a:p>
            <a:r>
              <a:rPr lang="en-US" b="0" spc="0" dirty="0" smtClean="0">
                <a:solidFill>
                  <a:schemeClr val="tx2">
                    <a:lumMod val="95000"/>
                  </a:schemeClr>
                </a:solidFill>
              </a:rPr>
              <a:t>Ensure </a:t>
            </a:r>
            <a:r>
              <a:rPr lang="en-US" b="0" spc="0" dirty="0" smtClean="0">
                <a:solidFill>
                  <a:schemeClr val="accent2"/>
                </a:solidFill>
              </a:rPr>
              <a:t>alignment</a:t>
            </a:r>
            <a:r>
              <a:rPr lang="en-US" b="0" spc="0" dirty="0" smtClean="0">
                <a:solidFill>
                  <a:schemeClr val="tx2">
                    <a:lumMod val="95000"/>
                  </a:schemeClr>
                </a:solidFill>
              </a:rPr>
              <a:t> between what we seek to achieve (objectives) and what we measure</a:t>
            </a:r>
          </a:p>
          <a:p>
            <a:r>
              <a:rPr lang="en-US" b="0" spc="0" dirty="0" smtClean="0">
                <a:solidFill>
                  <a:schemeClr val="tx2">
                    <a:lumMod val="95000"/>
                  </a:schemeClr>
                </a:solidFill>
              </a:rPr>
              <a:t>Articulate the </a:t>
            </a:r>
            <a:r>
              <a:rPr lang="en-US" b="0" spc="0" dirty="0" smtClean="0">
                <a:solidFill>
                  <a:srgbClr val="FFC000"/>
                </a:solidFill>
              </a:rPr>
              <a:t>scope, focus and purpose </a:t>
            </a:r>
            <a:r>
              <a:rPr lang="en-US" b="0" spc="0" dirty="0" smtClean="0">
                <a:solidFill>
                  <a:schemeClr val="tx2">
                    <a:lumMod val="95000"/>
                  </a:schemeClr>
                </a:solidFill>
              </a:rPr>
              <a:t>of different program evaluation activities</a:t>
            </a:r>
            <a:endParaRPr lang="en-US" b="0" spc="0" dirty="0">
              <a:solidFill>
                <a:schemeClr val="tx2">
                  <a:lumMod val="95000"/>
                </a:schemeClr>
              </a:solidFill>
            </a:endParaRPr>
          </a:p>
          <a:p>
            <a:r>
              <a:rPr lang="en-US" b="0" spc="0" dirty="0" smtClean="0">
                <a:solidFill>
                  <a:srgbClr val="FFC000"/>
                </a:solidFill>
              </a:rPr>
              <a:t>Set priorities </a:t>
            </a:r>
            <a:r>
              <a:rPr lang="en-US" b="0" spc="0" dirty="0" smtClean="0">
                <a:solidFill>
                  <a:schemeClr val="tx2">
                    <a:lumMod val="95000"/>
                  </a:schemeClr>
                </a:solidFill>
              </a:rPr>
              <a:t>around what, when and how to evaluate the reach, impact and outcomes of the </a:t>
            </a:r>
            <a:r>
              <a:rPr lang="en-US" b="0" spc="0" dirty="0" err="1" smtClean="0">
                <a:solidFill>
                  <a:schemeClr val="tx2">
                    <a:lumMod val="95000"/>
                  </a:schemeClr>
                </a:solidFill>
              </a:rPr>
              <a:t>ReachOut</a:t>
            </a:r>
            <a:r>
              <a:rPr lang="en-US" b="0" spc="0" dirty="0" smtClean="0">
                <a:solidFill>
                  <a:schemeClr val="tx2">
                    <a:lumMod val="95000"/>
                  </a:schemeClr>
                </a:solidFill>
              </a:rPr>
              <a:t> program</a:t>
            </a:r>
          </a:p>
          <a:p>
            <a:r>
              <a:rPr lang="en-US" b="0" spc="0" dirty="0" smtClean="0">
                <a:solidFill>
                  <a:schemeClr val="tx2">
                    <a:lumMod val="95000"/>
                  </a:schemeClr>
                </a:solidFill>
              </a:rPr>
              <a:t>Improve the </a:t>
            </a:r>
            <a:r>
              <a:rPr lang="en-US" b="0" spc="0" dirty="0" err="1" smtClean="0">
                <a:solidFill>
                  <a:srgbClr val="FFC000"/>
                </a:solidFill>
              </a:rPr>
              <a:t>rigour</a:t>
            </a:r>
            <a:r>
              <a:rPr lang="en-US" b="0" spc="0" dirty="0" smtClean="0">
                <a:solidFill>
                  <a:srgbClr val="FFC000"/>
                </a:solidFill>
              </a:rPr>
              <a:t>, quality and relevancy </a:t>
            </a:r>
            <a:r>
              <a:rPr lang="en-US" b="0" spc="0" dirty="0" smtClean="0">
                <a:solidFill>
                  <a:schemeClr val="tx2">
                    <a:lumMod val="95000"/>
                  </a:schemeClr>
                </a:solidFill>
              </a:rPr>
              <a:t>of evaluation outputs and findings</a:t>
            </a:r>
          </a:p>
          <a:p>
            <a:endParaRPr lang="en-US" dirty="0" smtClean="0">
              <a:solidFill>
                <a:schemeClr val="tx2">
                  <a:lumMod val="95000"/>
                </a:schemeClr>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405499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Development process</a:t>
            </a:r>
            <a:endParaRPr lang="en-US" dirty="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16885725"/>
              </p:ext>
            </p:extLst>
          </p:nvPr>
        </p:nvGraphicFramePr>
        <p:xfrm>
          <a:off x="755576" y="1484784"/>
          <a:ext cx="7848872" cy="3917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3200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12" t="11452" r="9230" b="7581"/>
          <a:stretch/>
        </p:blipFill>
        <p:spPr bwMode="auto">
          <a:xfrm>
            <a:off x="33443" y="1268760"/>
            <a:ext cx="9075061" cy="519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title"/>
          </p:nvPr>
        </p:nvSpPr>
        <p:spPr>
          <a:xfrm>
            <a:off x="600076" y="274638"/>
            <a:ext cx="7329510" cy="1143000"/>
          </a:xfrm>
        </p:spPr>
        <p:txBody>
          <a:bodyPr/>
          <a:lstStyle/>
          <a:p>
            <a:r>
              <a:rPr lang="en-US" dirty="0" smtClean="0">
                <a:solidFill>
                  <a:schemeClr val="accent2"/>
                </a:solidFill>
              </a:rPr>
              <a:t>Evaluation framework</a:t>
            </a:r>
            <a:endParaRPr lang="en-US" dirty="0">
              <a:solidFill>
                <a:schemeClr val="accent2"/>
              </a:solidFill>
            </a:endParaRPr>
          </a:p>
        </p:txBody>
      </p:sp>
    </p:spTree>
    <p:extLst>
      <p:ext uri="{BB962C8B-B14F-4D97-AF65-F5344CB8AC3E}">
        <p14:creationId xmlns:p14="http://schemas.microsoft.com/office/powerpoint/2010/main" val="1493205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Web Analytics (Google)</a:t>
            </a:r>
            <a:endParaRPr lang="en-US" dirty="0">
              <a:solidFill>
                <a:schemeClr val="accent2"/>
              </a:solidFill>
            </a:endParaRPr>
          </a:p>
        </p:txBody>
      </p:sp>
      <p:sp>
        <p:nvSpPr>
          <p:cNvPr id="3" name="Content Placeholder 2"/>
          <p:cNvSpPr>
            <a:spLocks noGrp="1"/>
          </p:cNvSpPr>
          <p:nvPr>
            <p:ph idx="1"/>
          </p:nvPr>
        </p:nvSpPr>
        <p:spPr/>
        <p:txBody>
          <a:bodyPr>
            <a:noAutofit/>
          </a:bodyPr>
          <a:lstStyle/>
          <a:p>
            <a:pPr marL="0" indent="0">
              <a:buNone/>
            </a:pPr>
            <a:r>
              <a:rPr lang="en-US" b="0" spc="0" dirty="0" smtClean="0">
                <a:solidFill>
                  <a:schemeClr val="accent2"/>
                </a:solidFill>
                <a:latin typeface="Arial (Body)"/>
                <a:cs typeface="Arial (Body)"/>
              </a:rPr>
              <a:t>Commercial web analytics software</a:t>
            </a:r>
          </a:p>
          <a:p>
            <a:r>
              <a:rPr lang="en-US" b="0" spc="0" dirty="0" smtClean="0">
                <a:solidFill>
                  <a:schemeClr val="bg1"/>
                </a:solidFill>
                <a:latin typeface="Arial (Body)"/>
                <a:cs typeface="Arial (Body)"/>
              </a:rPr>
              <a:t>Works using a </a:t>
            </a:r>
            <a:r>
              <a:rPr lang="en-US" b="0" spc="0" dirty="0" smtClean="0">
                <a:solidFill>
                  <a:schemeClr val="accent2"/>
                </a:solidFill>
                <a:latin typeface="Arial (Body)"/>
                <a:cs typeface="Arial (Body)"/>
              </a:rPr>
              <a:t>JavaScript ‘tracking code</a:t>
            </a:r>
            <a:r>
              <a:rPr lang="en-US" b="0" spc="0" dirty="0" smtClean="0">
                <a:solidFill>
                  <a:schemeClr val="bg1"/>
                </a:solidFill>
                <a:latin typeface="Arial (Body)"/>
                <a:cs typeface="Arial (Body)"/>
              </a:rPr>
              <a:t>’, embedded in every page of the </a:t>
            </a:r>
            <a:r>
              <a:rPr lang="en-US" b="0" spc="0" dirty="0" err="1" smtClean="0">
                <a:solidFill>
                  <a:schemeClr val="bg1"/>
                </a:solidFill>
                <a:latin typeface="Arial (Body)"/>
                <a:cs typeface="Arial (Body)"/>
              </a:rPr>
              <a:t>ReachOut.com</a:t>
            </a:r>
            <a:r>
              <a:rPr lang="en-US" b="0" spc="0" dirty="0" smtClean="0">
                <a:solidFill>
                  <a:schemeClr val="bg1"/>
                </a:solidFill>
                <a:latin typeface="Arial (Body)"/>
                <a:cs typeface="Arial (Body)"/>
              </a:rPr>
              <a:t> website</a:t>
            </a:r>
          </a:p>
          <a:p>
            <a:r>
              <a:rPr lang="en-US" b="0" spc="0" dirty="0" smtClean="0">
                <a:solidFill>
                  <a:srgbClr val="FFC000"/>
                </a:solidFill>
                <a:latin typeface="Arial (Body)"/>
                <a:cs typeface="Arial (Body)"/>
              </a:rPr>
              <a:t>Collects and transmits visitor data </a:t>
            </a:r>
            <a:r>
              <a:rPr lang="en-US" b="0" spc="0" dirty="0" smtClean="0">
                <a:solidFill>
                  <a:schemeClr val="bg1"/>
                </a:solidFill>
                <a:latin typeface="Arial (Body)"/>
                <a:cs typeface="Arial (Body)"/>
              </a:rPr>
              <a:t>to the Google server</a:t>
            </a:r>
            <a:endParaRPr lang="en-US" b="0" spc="0" dirty="0">
              <a:solidFill>
                <a:schemeClr val="tx2"/>
              </a:solidFill>
              <a:latin typeface="Arial (Body)"/>
              <a:cs typeface="Arial (Body)"/>
            </a:endParaRPr>
          </a:p>
          <a:p>
            <a:pPr marL="0" indent="0">
              <a:buNone/>
            </a:pPr>
            <a:endParaRPr lang="en-US" b="0" spc="0" dirty="0" smtClean="0">
              <a:solidFill>
                <a:schemeClr val="bg1"/>
              </a:solidFill>
              <a:latin typeface="Arial (Body)"/>
              <a:cs typeface="Arial (Body)"/>
            </a:endParaRPr>
          </a:p>
          <a:p>
            <a:pPr marL="0" indent="0">
              <a:buNone/>
            </a:pPr>
            <a:r>
              <a:rPr lang="en-US" b="0" spc="0" dirty="0" smtClean="0">
                <a:solidFill>
                  <a:srgbClr val="FFC000"/>
                </a:solidFill>
                <a:latin typeface="Arial (Body)"/>
                <a:cs typeface="Arial (Body)"/>
              </a:rPr>
              <a:t>Focus measures include</a:t>
            </a:r>
          </a:p>
          <a:p>
            <a:r>
              <a:rPr lang="en-US" b="0" spc="0" dirty="0" smtClean="0">
                <a:solidFill>
                  <a:schemeClr val="bg1"/>
                </a:solidFill>
                <a:latin typeface="Arial (Body)"/>
                <a:cs typeface="Arial (Body)"/>
              </a:rPr>
              <a:t>Proportion of Australian visitors</a:t>
            </a:r>
          </a:p>
          <a:p>
            <a:r>
              <a:rPr lang="en-US" b="0" spc="0" dirty="0" smtClean="0">
                <a:solidFill>
                  <a:schemeClr val="bg1"/>
                </a:solidFill>
                <a:latin typeface="Arial (Body)"/>
                <a:cs typeface="Arial (Body)"/>
              </a:rPr>
              <a:t>Unique visitors, returning visits and page views</a:t>
            </a:r>
          </a:p>
          <a:p>
            <a:r>
              <a:rPr lang="en-US" b="0" spc="0" dirty="0" smtClean="0">
                <a:solidFill>
                  <a:schemeClr val="bg1"/>
                </a:solidFill>
                <a:latin typeface="Arial (Body)"/>
                <a:cs typeface="Arial (Body)"/>
              </a:rPr>
              <a:t>Average time spent onsite*</a:t>
            </a:r>
          </a:p>
          <a:p>
            <a:r>
              <a:rPr lang="en-US" b="0" spc="0" dirty="0" smtClean="0">
                <a:solidFill>
                  <a:schemeClr val="bg1"/>
                </a:solidFill>
                <a:latin typeface="Arial (Body)"/>
                <a:cs typeface="Arial (Body)"/>
              </a:rPr>
              <a:t>Traffic sources (search engines, referring sites)</a:t>
            </a:r>
          </a:p>
          <a:p>
            <a:r>
              <a:rPr lang="en-US" b="0" spc="0" dirty="0" smtClean="0">
                <a:solidFill>
                  <a:schemeClr val="bg1"/>
                </a:solidFill>
                <a:latin typeface="Arial (Body)"/>
                <a:cs typeface="Arial (Body)"/>
              </a:rPr>
              <a:t>Page views</a:t>
            </a:r>
          </a:p>
          <a:p>
            <a:pPr marL="0" indent="0">
              <a:buNone/>
            </a:pPr>
            <a:endParaRPr lang="en-US" b="0" spc="0" dirty="0" smtClean="0">
              <a:solidFill>
                <a:schemeClr val="bg1"/>
              </a:solidFill>
              <a:latin typeface="Arial (Body)"/>
              <a:cs typeface="Arial (Body)"/>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2793769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
        <p:nvSpPr>
          <p:cNvPr id="12" name="Title 1"/>
          <p:cNvSpPr>
            <a:spLocks noGrp="1"/>
          </p:cNvSpPr>
          <p:nvPr>
            <p:ph type="title"/>
          </p:nvPr>
        </p:nvSpPr>
        <p:spPr>
          <a:xfrm>
            <a:off x="600076" y="274638"/>
            <a:ext cx="7329510" cy="1143000"/>
          </a:xfrm>
        </p:spPr>
        <p:txBody>
          <a:bodyPr/>
          <a:lstStyle/>
          <a:p>
            <a:r>
              <a:rPr lang="en-US" dirty="0" smtClean="0">
                <a:solidFill>
                  <a:schemeClr val="accent2"/>
                </a:solidFill>
              </a:rPr>
              <a:t>Google Dashboard</a:t>
            </a:r>
            <a:endParaRPr lang="en-US" dirty="0">
              <a:solidFill>
                <a:schemeClr val="accent2"/>
              </a:solidFill>
            </a:endParaRPr>
          </a:p>
        </p:txBody>
      </p:sp>
      <p:pic>
        <p:nvPicPr>
          <p:cNvPr id="7" name="Picture 6" descr="Goog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50268"/>
            <a:ext cx="7992888" cy="5563108"/>
          </a:xfrm>
          <a:prstGeom prst="rect">
            <a:avLst/>
          </a:prstGeom>
        </p:spPr>
      </p:pic>
    </p:spTree>
    <p:extLst>
      <p:ext uri="{BB962C8B-B14F-4D97-AF65-F5344CB8AC3E}">
        <p14:creationId xmlns:p14="http://schemas.microsoft.com/office/powerpoint/2010/main" val="3115046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Annual cross-sectional survey</a:t>
            </a:r>
            <a:endParaRPr lang="en-US" dirty="0">
              <a:solidFill>
                <a:schemeClr val="accent2"/>
              </a:solidFill>
            </a:endParaRPr>
          </a:p>
        </p:txBody>
      </p:sp>
      <p:sp>
        <p:nvSpPr>
          <p:cNvPr id="3" name="Content Placeholder 2"/>
          <p:cNvSpPr>
            <a:spLocks noGrp="1"/>
          </p:cNvSpPr>
          <p:nvPr>
            <p:ph idx="1"/>
          </p:nvPr>
        </p:nvSpPr>
        <p:spPr/>
        <p:txBody>
          <a:bodyPr>
            <a:noAutofit/>
          </a:bodyPr>
          <a:lstStyle/>
          <a:p>
            <a:pPr marL="0" indent="0">
              <a:buNone/>
            </a:pPr>
            <a:r>
              <a:rPr lang="en-US" b="0" spc="0" dirty="0" smtClean="0">
                <a:solidFill>
                  <a:schemeClr val="accent2"/>
                </a:solidFill>
                <a:latin typeface="Arial (Body)"/>
                <a:cs typeface="Arial (Body)"/>
              </a:rPr>
              <a:t>2010 Main </a:t>
            </a:r>
            <a:r>
              <a:rPr lang="en-US" b="0" spc="0" dirty="0">
                <a:solidFill>
                  <a:schemeClr val="accent2"/>
                </a:solidFill>
                <a:latin typeface="Arial (Body)"/>
                <a:cs typeface="Arial (Body)"/>
              </a:rPr>
              <a:t>measures focused </a:t>
            </a:r>
            <a:r>
              <a:rPr lang="en-US" b="0" spc="0" dirty="0" smtClean="0">
                <a:solidFill>
                  <a:schemeClr val="accent2"/>
                </a:solidFill>
                <a:latin typeface="Arial (Body)"/>
                <a:cs typeface="Arial (Body)"/>
              </a:rPr>
              <a:t>on</a:t>
            </a:r>
          </a:p>
          <a:p>
            <a:r>
              <a:rPr lang="en-US" b="0" spc="0" dirty="0" smtClean="0">
                <a:solidFill>
                  <a:schemeClr val="tx2"/>
                </a:solidFill>
                <a:latin typeface="Arial (Body)"/>
                <a:cs typeface="Arial (Body)"/>
              </a:rPr>
              <a:t>Psychological </a:t>
            </a:r>
            <a:r>
              <a:rPr lang="en-US" b="0" spc="0" dirty="0">
                <a:solidFill>
                  <a:schemeClr val="tx2"/>
                </a:solidFill>
                <a:latin typeface="Arial (Body)"/>
                <a:cs typeface="Arial (Body)"/>
              </a:rPr>
              <a:t>distress (K-10), </a:t>
            </a:r>
            <a:r>
              <a:rPr lang="en-US" b="0" spc="0" dirty="0" smtClean="0">
                <a:solidFill>
                  <a:schemeClr val="tx2"/>
                </a:solidFill>
                <a:latin typeface="Arial (Body)"/>
                <a:cs typeface="Arial (Body)"/>
              </a:rPr>
              <a:t>participant </a:t>
            </a:r>
            <a:r>
              <a:rPr lang="en-US" b="0" spc="0" dirty="0">
                <a:solidFill>
                  <a:schemeClr val="tx2"/>
                </a:solidFill>
                <a:latin typeface="Arial (Body)"/>
                <a:cs typeface="Arial (Body)"/>
              </a:rPr>
              <a:t>demographics, website usage and ratings, </a:t>
            </a:r>
            <a:r>
              <a:rPr lang="en-US" b="0" spc="0" dirty="0" smtClean="0">
                <a:solidFill>
                  <a:schemeClr val="tx2"/>
                </a:solidFill>
                <a:latin typeface="Arial (Body)"/>
                <a:cs typeface="Arial (Body)"/>
              </a:rPr>
              <a:t>reasons for use, and </a:t>
            </a:r>
            <a:r>
              <a:rPr lang="en-US" b="0" spc="0" dirty="0">
                <a:solidFill>
                  <a:schemeClr val="tx2"/>
                </a:solidFill>
                <a:latin typeface="Arial (Body)"/>
                <a:cs typeface="Arial (Body)"/>
              </a:rPr>
              <a:t>perceived program impact on mental health literacy and help-</a:t>
            </a:r>
            <a:r>
              <a:rPr lang="en-US" b="0" spc="0" dirty="0" smtClean="0">
                <a:solidFill>
                  <a:schemeClr val="tx2"/>
                </a:solidFill>
                <a:latin typeface="Arial (Body)"/>
                <a:cs typeface="Arial (Body)"/>
              </a:rPr>
              <a:t>seeking</a:t>
            </a:r>
            <a:endParaRPr lang="en-US" b="0" spc="0" dirty="0">
              <a:solidFill>
                <a:schemeClr val="tx2"/>
              </a:solidFill>
              <a:latin typeface="Arial (Body)"/>
              <a:cs typeface="Arial (Body)"/>
            </a:endParaRPr>
          </a:p>
          <a:p>
            <a:pPr marL="0" indent="0">
              <a:buNone/>
            </a:pPr>
            <a:endParaRPr lang="en-US" b="0" spc="0" dirty="0" smtClean="0">
              <a:solidFill>
                <a:srgbClr val="FFC000"/>
              </a:solidFill>
              <a:latin typeface="Arial (Body)"/>
              <a:cs typeface="Arial (Body)"/>
            </a:endParaRPr>
          </a:p>
          <a:p>
            <a:pPr marL="0" indent="0">
              <a:buNone/>
            </a:pPr>
            <a:r>
              <a:rPr lang="en-US" b="0" spc="0" dirty="0" smtClean="0">
                <a:solidFill>
                  <a:srgbClr val="FFC000"/>
                </a:solidFill>
                <a:latin typeface="Arial (Body)"/>
                <a:cs typeface="Arial (Body)"/>
              </a:rPr>
              <a:t>Sample</a:t>
            </a:r>
          </a:p>
          <a:p>
            <a:r>
              <a:rPr lang="en-US" b="0" spc="0" dirty="0" smtClean="0">
                <a:solidFill>
                  <a:schemeClr val="tx2"/>
                </a:solidFill>
                <a:latin typeface="Arial (Body)"/>
                <a:cs typeface="Arial (Body)"/>
              </a:rPr>
              <a:t>Participation </a:t>
            </a:r>
            <a:r>
              <a:rPr lang="en-US" b="0" spc="0" dirty="0">
                <a:solidFill>
                  <a:schemeClr val="tx2"/>
                </a:solidFill>
                <a:latin typeface="Arial (Body)"/>
                <a:cs typeface="Arial (Body)"/>
              </a:rPr>
              <a:t>was </a:t>
            </a:r>
            <a:r>
              <a:rPr lang="en-US" b="0" spc="0" dirty="0">
                <a:solidFill>
                  <a:srgbClr val="FFC000"/>
                </a:solidFill>
                <a:latin typeface="Arial (Body)"/>
                <a:cs typeface="Arial (Body)"/>
              </a:rPr>
              <a:t>voluntary, self-selected and </a:t>
            </a:r>
            <a:r>
              <a:rPr lang="en-US" b="0" spc="0" dirty="0" smtClean="0">
                <a:solidFill>
                  <a:srgbClr val="FFC000"/>
                </a:solidFill>
                <a:latin typeface="Arial (Body)"/>
                <a:cs typeface="Arial (Body)"/>
              </a:rPr>
              <a:t>anonymous</a:t>
            </a:r>
            <a:endParaRPr lang="en-US" b="0" spc="0" dirty="0">
              <a:solidFill>
                <a:srgbClr val="FFC000"/>
              </a:solidFill>
              <a:latin typeface="Arial (Body)"/>
              <a:cs typeface="Arial (Body)"/>
            </a:endParaRPr>
          </a:p>
          <a:p>
            <a:r>
              <a:rPr lang="en-US" b="0" spc="0" dirty="0">
                <a:solidFill>
                  <a:schemeClr val="tx2"/>
                </a:solidFill>
                <a:latin typeface="Arial (Body)"/>
                <a:cs typeface="Arial (Body)"/>
              </a:rPr>
              <a:t>Of the 2,291 respondents who consented and began the survey, </a:t>
            </a:r>
            <a:r>
              <a:rPr lang="en-US" b="0" spc="0" dirty="0">
                <a:solidFill>
                  <a:srgbClr val="FFC000"/>
                </a:solidFill>
                <a:latin typeface="Arial (Body)"/>
                <a:cs typeface="Arial (Body)"/>
              </a:rPr>
              <a:t>67.8% (1,552) </a:t>
            </a:r>
            <a:r>
              <a:rPr lang="en-US" b="0" spc="0" dirty="0">
                <a:solidFill>
                  <a:schemeClr val="tx2"/>
                </a:solidFill>
                <a:latin typeface="Arial (Body)"/>
                <a:cs typeface="Arial (Body)"/>
              </a:rPr>
              <a:t>were aged in the target range of 14-</a:t>
            </a:r>
            <a:r>
              <a:rPr lang="en-US" b="0" spc="0" dirty="0" smtClean="0">
                <a:solidFill>
                  <a:schemeClr val="tx2"/>
                </a:solidFill>
                <a:latin typeface="Arial (Body)"/>
                <a:cs typeface="Arial (Body)"/>
              </a:rPr>
              <a:t>25years</a:t>
            </a:r>
            <a:endParaRPr lang="en-US" b="0" spc="0" dirty="0">
              <a:solidFill>
                <a:schemeClr val="tx2"/>
              </a:solidFill>
              <a:latin typeface="Arial (Body)"/>
              <a:cs typeface="Arial (Body)"/>
            </a:endParaRPr>
          </a:p>
          <a:p>
            <a:r>
              <a:rPr lang="en-US" b="0" spc="0" dirty="0">
                <a:solidFill>
                  <a:srgbClr val="FFC000"/>
                </a:solidFill>
                <a:latin typeface="Arial (Body)"/>
                <a:cs typeface="Arial (Body)"/>
              </a:rPr>
              <a:t>Ethics</a:t>
            </a:r>
            <a:r>
              <a:rPr lang="en-US" b="0" spc="0" dirty="0">
                <a:solidFill>
                  <a:schemeClr val="tx2"/>
                </a:solidFill>
                <a:latin typeface="Arial (Body)"/>
                <a:cs typeface="Arial (Body)"/>
              </a:rPr>
              <a:t> approval was obtained from the HREC at the University of Sydney</a:t>
            </a:r>
          </a:p>
          <a:p>
            <a:pPr marL="0" indent="0">
              <a:buNone/>
            </a:pPr>
            <a:endParaRPr lang="en-US" b="0" spc="0" dirty="0" smtClean="0">
              <a:solidFill>
                <a:schemeClr val="tx2"/>
              </a:solidFill>
              <a:latin typeface="Arial (Body)"/>
              <a:cs typeface="Arial (Body)"/>
            </a:endParaRPr>
          </a:p>
          <a:p>
            <a:pPr marL="0" indent="0">
              <a:buNone/>
            </a:pPr>
            <a:r>
              <a:rPr lang="en-US" b="0" i="1" spc="0" dirty="0" smtClean="0">
                <a:solidFill>
                  <a:schemeClr val="tx2"/>
                </a:solidFill>
                <a:latin typeface="Arial (Body)"/>
                <a:cs typeface="Arial (Body)"/>
              </a:rPr>
              <a:t>* currently being revised for 2012</a:t>
            </a: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1516433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2010 Results– process measures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b="0" spc="0" dirty="0" smtClean="0">
                <a:solidFill>
                  <a:schemeClr val="accent2"/>
                </a:solidFill>
              </a:rPr>
              <a:t>Google Analytics data – website reach</a:t>
            </a:r>
          </a:p>
          <a:p>
            <a:r>
              <a:rPr lang="en-US" b="0" spc="0" dirty="0" smtClean="0">
                <a:solidFill>
                  <a:schemeClr val="tx2">
                    <a:lumMod val="95000"/>
                  </a:schemeClr>
                </a:solidFill>
              </a:rPr>
              <a:t>1,158,100 unique visits in 12months ~ 96,000 unique visitors per month (UVM)</a:t>
            </a:r>
          </a:p>
          <a:p>
            <a:r>
              <a:rPr lang="en-US" b="0" spc="0" dirty="0" smtClean="0">
                <a:solidFill>
                  <a:schemeClr val="tx2">
                    <a:lumMod val="95000"/>
                  </a:schemeClr>
                </a:solidFill>
              </a:rPr>
              <a:t>Visitor trends relatively constant; some spikes observed in relation to major campaigns and promotional activity and seasonal issues (e.g. exam periods)</a:t>
            </a:r>
          </a:p>
          <a:p>
            <a:r>
              <a:rPr lang="en-US" b="0" spc="0" dirty="0" smtClean="0">
                <a:solidFill>
                  <a:schemeClr val="tx2">
                    <a:lumMod val="95000"/>
                  </a:schemeClr>
                </a:solidFill>
              </a:rPr>
              <a:t>Slight increase in average time spent onsite</a:t>
            </a:r>
          </a:p>
          <a:p>
            <a:r>
              <a:rPr lang="en-US" b="0" spc="0" dirty="0" smtClean="0">
                <a:solidFill>
                  <a:schemeClr val="bg1"/>
                </a:solidFill>
                <a:latin typeface="Arial (Body)"/>
                <a:cs typeface="Arial (Body)"/>
              </a:rPr>
              <a:t>Most commonly viewed pages:</a:t>
            </a:r>
          </a:p>
          <a:p>
            <a:pPr lvl="1"/>
            <a:r>
              <a:rPr lang="en-US" sz="1700" b="0" spc="0" dirty="0" smtClean="0">
                <a:solidFill>
                  <a:schemeClr val="accent2"/>
                </a:solidFill>
                <a:latin typeface="Arial (Body)"/>
                <a:cs typeface="Arial (Body)"/>
              </a:rPr>
              <a:t>Depression</a:t>
            </a:r>
            <a:r>
              <a:rPr lang="en-US" sz="1700" b="0" spc="0" dirty="0">
                <a:solidFill>
                  <a:schemeClr val="accent2"/>
                </a:solidFill>
                <a:latin typeface="Arial (Body)"/>
                <a:cs typeface="Arial (Body)"/>
              </a:rPr>
              <a:t>: management and </a:t>
            </a:r>
            <a:r>
              <a:rPr lang="en-US" sz="1700" b="0" spc="0" dirty="0" smtClean="0">
                <a:solidFill>
                  <a:schemeClr val="accent2"/>
                </a:solidFill>
                <a:latin typeface="Arial (Body)"/>
                <a:cs typeface="Arial (Body)"/>
              </a:rPr>
              <a:t>treatment</a:t>
            </a:r>
          </a:p>
          <a:p>
            <a:pPr lvl="1"/>
            <a:r>
              <a:rPr lang="en-US" sz="1700" b="0" spc="0" dirty="0" smtClean="0">
                <a:solidFill>
                  <a:schemeClr val="accent2"/>
                </a:solidFill>
                <a:latin typeface="Arial (Body)"/>
                <a:cs typeface="Arial (Body)"/>
              </a:rPr>
              <a:t>Depression</a:t>
            </a:r>
            <a:r>
              <a:rPr lang="en-US" sz="1700" b="0" spc="0" dirty="0">
                <a:solidFill>
                  <a:schemeClr val="accent2"/>
                </a:solidFill>
                <a:latin typeface="Arial (Body)"/>
                <a:cs typeface="Arial (Body)"/>
              </a:rPr>
              <a:t>: types and </a:t>
            </a:r>
            <a:r>
              <a:rPr lang="en-US" sz="1700" b="0" spc="0" dirty="0" smtClean="0">
                <a:solidFill>
                  <a:schemeClr val="accent2"/>
                </a:solidFill>
                <a:latin typeface="Arial (Body)"/>
                <a:cs typeface="Arial (Body)"/>
              </a:rPr>
              <a:t>symptoms</a:t>
            </a:r>
          </a:p>
          <a:p>
            <a:pPr lvl="1"/>
            <a:r>
              <a:rPr lang="en-US" sz="1700" b="0" spc="0" dirty="0" smtClean="0">
                <a:solidFill>
                  <a:schemeClr val="accent2"/>
                </a:solidFill>
                <a:latin typeface="Arial (Body)"/>
                <a:cs typeface="Arial (Body)"/>
              </a:rPr>
              <a:t> </a:t>
            </a:r>
            <a:r>
              <a:rPr lang="en-US" sz="1700" b="0" spc="0" dirty="0">
                <a:solidFill>
                  <a:schemeClr val="accent2"/>
                </a:solidFill>
                <a:latin typeface="Arial (Body)"/>
                <a:cs typeface="Arial (Body)"/>
              </a:rPr>
              <a:t>Wanting to end your </a:t>
            </a:r>
            <a:r>
              <a:rPr lang="en-US" sz="1700" b="0" spc="0" dirty="0" smtClean="0">
                <a:solidFill>
                  <a:schemeClr val="accent2"/>
                </a:solidFill>
                <a:latin typeface="Arial (Body)"/>
                <a:cs typeface="Arial (Body)"/>
              </a:rPr>
              <a:t>life</a:t>
            </a:r>
          </a:p>
          <a:p>
            <a:pPr lvl="1"/>
            <a:r>
              <a:rPr lang="en-US" sz="1700" b="0" spc="0" dirty="0" smtClean="0">
                <a:solidFill>
                  <a:schemeClr val="accent2"/>
                </a:solidFill>
                <a:latin typeface="Arial (Body)"/>
                <a:cs typeface="Arial (Body)"/>
              </a:rPr>
              <a:t>If </a:t>
            </a:r>
            <a:r>
              <a:rPr lang="en-US" sz="1700" b="0" spc="0" dirty="0">
                <a:solidFill>
                  <a:schemeClr val="accent2"/>
                </a:solidFill>
                <a:latin typeface="Arial (Body)"/>
                <a:cs typeface="Arial (Body)"/>
              </a:rPr>
              <a:t>your friend threatens to take their own </a:t>
            </a:r>
            <a:r>
              <a:rPr lang="en-US" sz="1700" b="0" spc="0" dirty="0" smtClean="0">
                <a:solidFill>
                  <a:schemeClr val="accent2"/>
                </a:solidFill>
                <a:latin typeface="Arial (Body)"/>
                <a:cs typeface="Arial (Body)"/>
              </a:rPr>
              <a:t>life</a:t>
            </a:r>
          </a:p>
          <a:p>
            <a:pPr lvl="1"/>
            <a:r>
              <a:rPr lang="en-US" sz="1700" b="0" spc="0" dirty="0" smtClean="0">
                <a:solidFill>
                  <a:schemeClr val="accent2"/>
                </a:solidFill>
                <a:latin typeface="Arial (Body)"/>
                <a:cs typeface="Arial (Body)"/>
              </a:rPr>
              <a:t>What </a:t>
            </a:r>
            <a:r>
              <a:rPr lang="en-US" sz="1700" b="0" spc="0" dirty="0">
                <a:solidFill>
                  <a:schemeClr val="accent2"/>
                </a:solidFill>
                <a:latin typeface="Arial (Body)"/>
                <a:cs typeface="Arial (Body)"/>
              </a:rPr>
              <a:t>to do in an </a:t>
            </a:r>
            <a:r>
              <a:rPr lang="en-US" sz="1700" b="0" spc="0" dirty="0" smtClean="0">
                <a:solidFill>
                  <a:schemeClr val="accent2"/>
                </a:solidFill>
                <a:latin typeface="Arial (Body)"/>
                <a:cs typeface="Arial (Body)"/>
              </a:rPr>
              <a:t>emergency</a:t>
            </a: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371660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2010 Results – process measures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b="0" spc="0" dirty="0" smtClean="0">
                <a:solidFill>
                  <a:srgbClr val="FFC000"/>
                </a:solidFill>
              </a:rPr>
              <a:t>Cross</a:t>
            </a:r>
            <a:r>
              <a:rPr lang="en-US" b="0" spc="0" dirty="0">
                <a:solidFill>
                  <a:srgbClr val="FFC000"/>
                </a:solidFill>
              </a:rPr>
              <a:t>-sectional survey – participant profile</a:t>
            </a:r>
          </a:p>
          <a:p>
            <a:r>
              <a:rPr lang="en-US" b="0" spc="0" dirty="0">
                <a:solidFill>
                  <a:schemeClr val="tx2">
                    <a:lumMod val="95000"/>
                  </a:schemeClr>
                </a:solidFill>
              </a:rPr>
              <a:t>70% are within are target group age range (14-25)</a:t>
            </a:r>
          </a:p>
          <a:p>
            <a:r>
              <a:rPr lang="en-US" b="0" spc="0" dirty="0">
                <a:solidFill>
                  <a:schemeClr val="tx2">
                    <a:lumMod val="95000"/>
                  </a:schemeClr>
                </a:solidFill>
              </a:rPr>
              <a:t>Geographic, cultural demography reflects target group</a:t>
            </a:r>
          </a:p>
          <a:p>
            <a:r>
              <a:rPr lang="en-US" b="0" spc="0" dirty="0">
                <a:solidFill>
                  <a:schemeClr val="tx2">
                    <a:lumMod val="95000"/>
                  </a:schemeClr>
                </a:solidFill>
              </a:rPr>
              <a:t>76% female, 23% male and 1% identify as transgender</a:t>
            </a:r>
          </a:p>
          <a:p>
            <a:r>
              <a:rPr lang="en-US" b="0" spc="0" dirty="0">
                <a:solidFill>
                  <a:schemeClr val="tx2">
                    <a:lumMod val="95000"/>
                  </a:schemeClr>
                </a:solidFill>
              </a:rPr>
              <a:t>70% are moderately to severely distressed (K-10 &gt;22)</a:t>
            </a:r>
            <a:endParaRPr lang="en-US" dirty="0">
              <a:solidFill>
                <a:schemeClr val="accent2"/>
              </a:solidFill>
            </a:endParaRPr>
          </a:p>
          <a:p>
            <a:r>
              <a:rPr lang="en-US" b="0" spc="0" dirty="0">
                <a:solidFill>
                  <a:schemeClr val="bg1"/>
                </a:solidFill>
              </a:rPr>
              <a:t>Majority cite the main reason for visiting as ‘I’m going through a tough time and looking for help’ </a:t>
            </a: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697854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2010 Results – process measures</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pPr marL="0" indent="0">
              <a:buNone/>
            </a:pPr>
            <a:r>
              <a:rPr lang="en-US" b="0" spc="0" dirty="0" smtClean="0">
                <a:solidFill>
                  <a:srgbClr val="FFC000"/>
                </a:solidFill>
              </a:rPr>
              <a:t>Cross-sectional survey - program uptake and ‘dosage’</a:t>
            </a:r>
          </a:p>
          <a:p>
            <a:r>
              <a:rPr lang="en-US" b="0" spc="0" dirty="0" smtClean="0">
                <a:solidFill>
                  <a:schemeClr val="tx2">
                    <a:lumMod val="95000"/>
                  </a:schemeClr>
                </a:solidFill>
              </a:rPr>
              <a:t>52% are return visitors (25% visited 20+ times)*</a:t>
            </a:r>
          </a:p>
          <a:p>
            <a:r>
              <a:rPr lang="en-US" b="0" spc="0" dirty="0" smtClean="0">
                <a:solidFill>
                  <a:schemeClr val="tx2">
                    <a:lumMod val="95000"/>
                  </a:schemeClr>
                </a:solidFill>
              </a:rPr>
              <a:t>35% were members and 22% RAW e-news subscribers</a:t>
            </a:r>
          </a:p>
          <a:p>
            <a:r>
              <a:rPr lang="en-US" b="0" spc="0" dirty="0" smtClean="0">
                <a:solidFill>
                  <a:schemeClr val="tx2">
                    <a:lumMod val="95000"/>
                  </a:schemeClr>
                </a:solidFill>
              </a:rPr>
              <a:t>Over 60% report spending &gt; 10 </a:t>
            </a:r>
            <a:r>
              <a:rPr lang="en-US" b="0" spc="0" dirty="0" err="1" smtClean="0">
                <a:solidFill>
                  <a:schemeClr val="tx2">
                    <a:lumMod val="95000"/>
                  </a:schemeClr>
                </a:solidFill>
              </a:rPr>
              <a:t>mins</a:t>
            </a:r>
            <a:r>
              <a:rPr lang="en-US" b="0" spc="0" dirty="0" smtClean="0">
                <a:solidFill>
                  <a:schemeClr val="tx2">
                    <a:lumMod val="95000"/>
                  </a:schemeClr>
                </a:solidFill>
              </a:rPr>
              <a:t> on site per visit*</a:t>
            </a:r>
          </a:p>
          <a:p>
            <a:r>
              <a:rPr lang="en-US" b="0" spc="0" dirty="0" smtClean="0">
                <a:solidFill>
                  <a:schemeClr val="tx2">
                    <a:lumMod val="95000"/>
                  </a:schemeClr>
                </a:solidFill>
              </a:rPr>
              <a:t>Significant proportion did not use and/or were not aware of the online forum or blog</a:t>
            </a:r>
          </a:p>
          <a:p>
            <a:pPr marL="0" indent="0">
              <a:buNone/>
            </a:pPr>
            <a:endParaRPr lang="en-US" b="0" spc="0" dirty="0" smtClean="0">
              <a:solidFill>
                <a:srgbClr val="FFC000"/>
              </a:solidFill>
            </a:endParaRPr>
          </a:p>
          <a:p>
            <a:pPr marL="0" indent="0">
              <a:buNone/>
            </a:pPr>
            <a:r>
              <a:rPr lang="en-US" b="0" spc="0" dirty="0" smtClean="0">
                <a:solidFill>
                  <a:srgbClr val="FFC000"/>
                </a:solidFill>
              </a:rPr>
              <a:t>Cross-sectional survey - participant satisfaction and experience</a:t>
            </a:r>
          </a:p>
          <a:p>
            <a:r>
              <a:rPr lang="en-US" b="0" spc="0" dirty="0" smtClean="0">
                <a:solidFill>
                  <a:schemeClr val="tx2">
                    <a:lumMod val="95000"/>
                  </a:schemeClr>
                </a:solidFill>
              </a:rPr>
              <a:t>70% rate </a:t>
            </a:r>
            <a:r>
              <a:rPr lang="en-US" b="0" spc="0" dirty="0" err="1" smtClean="0">
                <a:solidFill>
                  <a:schemeClr val="tx2">
                    <a:lumMod val="95000"/>
                  </a:schemeClr>
                </a:solidFill>
              </a:rPr>
              <a:t>ReachOut.com</a:t>
            </a:r>
            <a:r>
              <a:rPr lang="en-US" b="0" spc="0" dirty="0" smtClean="0">
                <a:solidFill>
                  <a:schemeClr val="tx2">
                    <a:lumMod val="95000"/>
                  </a:schemeClr>
                </a:solidFill>
              </a:rPr>
              <a:t> as ‘very good’ or ‘excellent’</a:t>
            </a:r>
          </a:p>
          <a:p>
            <a:r>
              <a:rPr lang="en-US" b="0" spc="0" dirty="0" smtClean="0">
                <a:solidFill>
                  <a:schemeClr val="tx2">
                    <a:lumMod val="95000"/>
                  </a:schemeClr>
                </a:solidFill>
              </a:rPr>
              <a:t>Fact sheets, personal stories rated ‘quite or ‘very’ useful (80% and 75% respectively)</a:t>
            </a:r>
          </a:p>
          <a:p>
            <a:r>
              <a:rPr lang="en-US" b="0" spc="0" dirty="0" smtClean="0">
                <a:solidFill>
                  <a:schemeClr val="tx2">
                    <a:lumMod val="95000"/>
                  </a:schemeClr>
                </a:solidFill>
              </a:rPr>
              <a:t>A small percentage (9%) rated the navigation as ‘not at all good’ or ‘not very good’</a:t>
            </a:r>
            <a:endParaRPr lang="en-US" b="0" spc="0" dirty="0">
              <a:solidFill>
                <a:schemeClr val="tx2">
                  <a:lumMod val="95000"/>
                </a:schemeClr>
              </a:solidFill>
            </a:endParaRPr>
          </a:p>
          <a:p>
            <a:pPr marL="0" indent="0">
              <a:buNone/>
            </a:pPr>
            <a:endParaRPr lang="en-US" dirty="0" smtClean="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78884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Purpose</a:t>
            </a:r>
            <a:endParaRPr lang="en-US" dirty="0">
              <a:solidFill>
                <a:schemeClr val="accent2"/>
              </a:solidFill>
            </a:endParaRPr>
          </a:p>
        </p:txBody>
      </p:sp>
      <p:sp>
        <p:nvSpPr>
          <p:cNvPr id="3" name="Content Placeholder 2"/>
          <p:cNvSpPr>
            <a:spLocks noGrp="1"/>
          </p:cNvSpPr>
          <p:nvPr>
            <p:ph idx="1"/>
          </p:nvPr>
        </p:nvSpPr>
        <p:spPr/>
        <p:txBody>
          <a:bodyPr>
            <a:noAutofit/>
          </a:bodyPr>
          <a:lstStyle/>
          <a:p>
            <a:pPr marL="0" indent="0">
              <a:buNone/>
            </a:pPr>
            <a:r>
              <a:rPr lang="en-US" sz="2300" b="0" spc="0" dirty="0" smtClean="0">
                <a:solidFill>
                  <a:srgbClr val="FFC000"/>
                </a:solidFill>
              </a:rPr>
              <a:t>Explore key challenges and opportunities of evaluating open-access online programs</a:t>
            </a:r>
          </a:p>
          <a:p>
            <a:r>
              <a:rPr lang="en-US" sz="2300" b="0" spc="0" dirty="0" smtClean="0">
                <a:solidFill>
                  <a:schemeClr val="tx2">
                    <a:lumMod val="95000"/>
                  </a:schemeClr>
                </a:solidFill>
              </a:rPr>
              <a:t>Review key characteristics of open</a:t>
            </a:r>
            <a:r>
              <a:rPr lang="en-US" sz="2300" b="0" spc="0" dirty="0">
                <a:solidFill>
                  <a:schemeClr val="tx2">
                    <a:lumMod val="95000"/>
                  </a:schemeClr>
                </a:solidFill>
              </a:rPr>
              <a:t>-access online </a:t>
            </a:r>
            <a:r>
              <a:rPr lang="en-US" sz="2300" b="0" spc="0" dirty="0" smtClean="0">
                <a:solidFill>
                  <a:schemeClr val="tx2">
                    <a:lumMod val="95000"/>
                  </a:schemeClr>
                </a:solidFill>
              </a:rPr>
              <a:t>programs</a:t>
            </a:r>
            <a:endParaRPr lang="en-US" sz="2300" b="0" spc="0" dirty="0">
              <a:solidFill>
                <a:schemeClr val="tx2">
                  <a:lumMod val="95000"/>
                </a:schemeClr>
              </a:solidFill>
            </a:endParaRPr>
          </a:p>
          <a:p>
            <a:r>
              <a:rPr lang="en-US" sz="2300" b="0" spc="0" dirty="0">
                <a:solidFill>
                  <a:schemeClr val="tx2">
                    <a:lumMod val="95000"/>
                  </a:schemeClr>
                </a:solidFill>
              </a:rPr>
              <a:t>Discuss the implications of </a:t>
            </a:r>
            <a:r>
              <a:rPr lang="en-US" sz="2300" b="0" spc="0" dirty="0" smtClean="0">
                <a:solidFill>
                  <a:schemeClr val="tx2">
                    <a:lumMod val="95000"/>
                  </a:schemeClr>
                </a:solidFill>
              </a:rPr>
              <a:t>these characteristics and  </a:t>
            </a:r>
            <a:r>
              <a:rPr lang="en-US" sz="2300" b="0" spc="0" dirty="0">
                <a:solidFill>
                  <a:schemeClr val="tx2">
                    <a:lumMod val="95000"/>
                  </a:schemeClr>
                </a:solidFill>
              </a:rPr>
              <a:t>for evaluation design and </a:t>
            </a:r>
            <a:r>
              <a:rPr lang="en-US" sz="2300" b="0" spc="0" dirty="0" smtClean="0">
                <a:solidFill>
                  <a:schemeClr val="tx2">
                    <a:lumMod val="95000"/>
                  </a:schemeClr>
                </a:solidFill>
              </a:rPr>
              <a:t>practice </a:t>
            </a:r>
          </a:p>
          <a:p>
            <a:r>
              <a:rPr lang="en-US" sz="2300" b="0" spc="0" dirty="0" smtClean="0">
                <a:solidFill>
                  <a:schemeClr val="tx2">
                    <a:lumMod val="95000"/>
                  </a:schemeClr>
                </a:solidFill>
              </a:rPr>
              <a:t>Explore methodological limitations and future </a:t>
            </a:r>
            <a:r>
              <a:rPr lang="en-US" sz="2300" b="0" spc="0" dirty="0">
                <a:solidFill>
                  <a:schemeClr val="tx2">
                    <a:lumMod val="95000"/>
                  </a:schemeClr>
                </a:solidFill>
              </a:rPr>
              <a:t>opportunities</a:t>
            </a:r>
          </a:p>
          <a:p>
            <a:endParaRPr lang="en-US" sz="2300" b="0" spc="0" dirty="0" smtClean="0">
              <a:solidFill>
                <a:schemeClr val="tx2">
                  <a:lumMod val="95000"/>
                </a:schemeClr>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3931628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2010 Results – impact measures</a:t>
            </a:r>
            <a:endParaRPr lang="en-US" dirty="0">
              <a:solidFill>
                <a:schemeClr val="accent2"/>
              </a:solidFill>
            </a:endParaRPr>
          </a:p>
        </p:txBody>
      </p:sp>
      <p:sp>
        <p:nvSpPr>
          <p:cNvPr id="3" name="Content Placeholder 2"/>
          <p:cNvSpPr>
            <a:spLocks noGrp="1"/>
          </p:cNvSpPr>
          <p:nvPr>
            <p:ph idx="1"/>
          </p:nvPr>
        </p:nvSpPr>
        <p:spPr>
          <a:xfrm>
            <a:off x="611560" y="1168153"/>
            <a:ext cx="7329510" cy="964703"/>
          </a:xfrm>
        </p:spPr>
        <p:txBody>
          <a:bodyPr>
            <a:normAutofit/>
          </a:bodyPr>
          <a:lstStyle/>
          <a:p>
            <a:pPr marL="0" indent="0">
              <a:buNone/>
            </a:pPr>
            <a:r>
              <a:rPr lang="en-US" sz="1600" b="0" i="1" spc="0" dirty="0" err="1" smtClean="0">
                <a:solidFill>
                  <a:schemeClr val="tx2">
                    <a:lumMod val="95000"/>
                  </a:schemeClr>
                </a:solidFill>
              </a:rPr>
              <a:t>ReachOut.com</a:t>
            </a:r>
            <a:r>
              <a:rPr lang="en-US" sz="1600" b="0" i="1" spc="0" dirty="0" smtClean="0">
                <a:solidFill>
                  <a:schemeClr val="tx2">
                    <a:lumMod val="95000"/>
                  </a:schemeClr>
                </a:solidFill>
              </a:rPr>
              <a:t> helped ‘quite a bit’ or ‘a lot’ to</a:t>
            </a:r>
          </a:p>
          <a:p>
            <a:pPr marL="0" indent="0">
              <a:buNone/>
            </a:pPr>
            <a:endParaRPr lang="en-US" sz="1600" dirty="0" smtClean="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graphicFrame>
        <p:nvGraphicFramePr>
          <p:cNvPr id="8" name="Chart 2"/>
          <p:cNvGraphicFramePr>
            <a:graphicFrameLocks/>
          </p:cNvGraphicFramePr>
          <p:nvPr>
            <p:extLst>
              <p:ext uri="{D42A27DB-BD31-4B8C-83A1-F6EECF244321}">
                <p14:modId xmlns:p14="http://schemas.microsoft.com/office/powerpoint/2010/main" val="1652370975"/>
              </p:ext>
            </p:extLst>
          </p:nvPr>
        </p:nvGraphicFramePr>
        <p:xfrm>
          <a:off x="1019174" y="1368425"/>
          <a:ext cx="7297241" cy="5416550"/>
        </p:xfrm>
        <a:graphic>
          <a:graphicData uri="http://schemas.openxmlformats.org/presentationml/2006/ole">
            <mc:AlternateContent xmlns:mc="http://schemas.openxmlformats.org/markup-compatibility/2006">
              <mc:Choice xmlns:v="urn:schemas-microsoft-com:vml" Requires="v">
                <p:oleObj spid="_x0000_s1116" name="Worksheet" r:id="rId6" imgW="18059400" imgH="11087100" progId="Excel.Sheet.8">
                  <p:embed/>
                </p:oleObj>
              </mc:Choice>
              <mc:Fallback>
                <p:oleObj name="Worksheet" r:id="rId6" imgW="18059400" imgH="11087100" progId="Excel.Sheet.8">
                  <p:embed/>
                  <p:pic>
                    <p:nvPicPr>
                      <p:cNvPr id="0" name=""/>
                      <p:cNvPicPr>
                        <a:picLocks noChangeArrowheads="1"/>
                      </p:cNvPicPr>
                      <p:nvPr/>
                    </p:nvPicPr>
                    <p:blipFill>
                      <a:blip r:embed="rId7"/>
                      <a:srcRect t="-2011" r="-2274" b="-3757"/>
                      <a:stretch>
                        <a:fillRect/>
                      </a:stretch>
                    </p:blipFill>
                    <p:spPr bwMode="auto">
                      <a:xfrm>
                        <a:off x="1019174" y="1368425"/>
                        <a:ext cx="7297241" cy="5416550"/>
                      </a:xfrm>
                      <a:prstGeom prst="rect">
                        <a:avLst/>
                      </a:prstGeom>
                      <a:noFill/>
                    </p:spPr>
                  </p:pic>
                </p:oleObj>
              </mc:Fallback>
            </mc:AlternateContent>
          </a:graphicData>
        </a:graphic>
      </p:graphicFrame>
    </p:spTree>
    <p:extLst>
      <p:ext uri="{BB962C8B-B14F-4D97-AF65-F5344CB8AC3E}">
        <p14:creationId xmlns:p14="http://schemas.microsoft.com/office/powerpoint/2010/main" val="3321349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490" y="1885335"/>
            <a:ext cx="9142858" cy="3415873"/>
          </a:xfrm>
          <a:prstGeom prst="rect">
            <a:avLst/>
          </a:prstGeom>
        </p:spPr>
      </p:pic>
      <p:sp>
        <p:nvSpPr>
          <p:cNvPr id="2" name="Text Placeholder 1"/>
          <p:cNvSpPr>
            <a:spLocks noGrp="1"/>
          </p:cNvSpPr>
          <p:nvPr>
            <p:ph type="body" idx="1"/>
          </p:nvPr>
        </p:nvSpPr>
        <p:spPr/>
        <p:txBody>
          <a:bodyPr/>
          <a:lstStyle/>
          <a:p>
            <a:r>
              <a:rPr lang="en-US" dirty="0" smtClean="0"/>
              <a:t>And future opportunities</a:t>
            </a:r>
            <a:endParaRPr lang="en-US" dirty="0"/>
          </a:p>
        </p:txBody>
      </p:sp>
      <p:sp>
        <p:nvSpPr>
          <p:cNvPr id="3" name="Title 2"/>
          <p:cNvSpPr>
            <a:spLocks noGrp="1"/>
          </p:cNvSpPr>
          <p:nvPr>
            <p:ph type="ctrTitle"/>
          </p:nvPr>
        </p:nvSpPr>
        <p:spPr/>
        <p:txBody>
          <a:bodyPr/>
          <a:lstStyle/>
          <a:p>
            <a:r>
              <a:rPr lang="en-US" dirty="0" smtClean="0"/>
              <a:t>Limitations</a:t>
            </a:r>
            <a:r>
              <a:rPr lang="en-US" dirty="0"/>
              <a:t> </a:t>
            </a:r>
            <a:r>
              <a:rPr lang="en-US" dirty="0" smtClean="0"/>
              <a:t>&amp; challenges</a:t>
            </a:r>
            <a:endParaRPr lang="en-US" dirty="0"/>
          </a:p>
        </p:txBody>
      </p:sp>
      <p:sp>
        <p:nvSpPr>
          <p:cNvPr id="4" name="Date Placeholder 3"/>
          <p:cNvSpPr>
            <a:spLocks noGrp="1"/>
          </p:cNvSpPr>
          <p:nvPr>
            <p:ph type="dt" sz="half" idx="10"/>
          </p:nvPr>
        </p:nvSpPr>
        <p:spPr/>
        <p:txBody>
          <a:bodyPr/>
          <a:lstStyle/>
          <a:p>
            <a:fld id="{8FD1878D-A517-4309-9E37-502F32A44879}"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221088"/>
            <a:ext cx="1368152" cy="1143746"/>
          </a:xfrm>
          <a:prstGeom prst="rect">
            <a:avLst/>
          </a:prstGeom>
        </p:spPr>
      </p:pic>
    </p:spTree>
    <p:extLst>
      <p:ext uri="{BB962C8B-B14F-4D97-AF65-F5344CB8AC3E}">
        <p14:creationId xmlns:p14="http://schemas.microsoft.com/office/powerpoint/2010/main" val="738571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Limitations</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2"/>
                </a:solidFill>
              </a:rPr>
              <a:t>Cross-sectional survey: </a:t>
            </a:r>
          </a:p>
          <a:p>
            <a:r>
              <a:rPr lang="en-US" b="0" spc="0" dirty="0" smtClean="0">
                <a:solidFill>
                  <a:schemeClr val="tx2">
                    <a:lumMod val="95000"/>
                  </a:schemeClr>
                </a:solidFill>
              </a:rPr>
              <a:t>Possible selection bias</a:t>
            </a:r>
          </a:p>
          <a:p>
            <a:r>
              <a:rPr lang="en-US" b="0" spc="0" dirty="0" smtClean="0">
                <a:solidFill>
                  <a:schemeClr val="tx2">
                    <a:lumMod val="95000"/>
                  </a:schemeClr>
                </a:solidFill>
              </a:rPr>
              <a:t>Respondent drop-off</a:t>
            </a:r>
          </a:p>
          <a:p>
            <a:r>
              <a:rPr lang="en-US" b="0" spc="0" dirty="0" smtClean="0">
                <a:solidFill>
                  <a:schemeClr val="tx2">
                    <a:lumMod val="95000"/>
                  </a:schemeClr>
                </a:solidFill>
              </a:rPr>
              <a:t>Validity and reliability unknown for some sections</a:t>
            </a:r>
          </a:p>
          <a:p>
            <a:r>
              <a:rPr lang="en-US" b="0" spc="0" dirty="0" smtClean="0">
                <a:solidFill>
                  <a:schemeClr val="tx2">
                    <a:lumMod val="95000"/>
                  </a:schemeClr>
                </a:solidFill>
              </a:rPr>
              <a:t>Numerous measurement ‘blind-spots’ (not all objectives covered)</a:t>
            </a:r>
          </a:p>
          <a:p>
            <a:r>
              <a:rPr lang="en-US" b="0" spc="0" dirty="0" smtClean="0">
                <a:solidFill>
                  <a:schemeClr val="tx2">
                    <a:lumMod val="95000"/>
                  </a:schemeClr>
                </a:solidFill>
              </a:rPr>
              <a:t>Can’t measure magnitude of impact or attribute impact to specific intervention components or ‘dosage’</a:t>
            </a:r>
          </a:p>
          <a:p>
            <a:endParaRPr lang="en-US" b="0" spc="0" dirty="0">
              <a:solidFill>
                <a:schemeClr val="tx2">
                  <a:lumMod val="95000"/>
                </a:schemeClr>
              </a:solidFill>
            </a:endParaRPr>
          </a:p>
          <a:p>
            <a:pPr marL="0" indent="0">
              <a:buNone/>
            </a:pPr>
            <a:endParaRPr lang="en-US" dirty="0" smtClean="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1539127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Limitations</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2"/>
                </a:solidFill>
              </a:rPr>
              <a:t>Google Analytics:</a:t>
            </a:r>
          </a:p>
          <a:p>
            <a:r>
              <a:rPr lang="en-US" b="0" spc="0" dirty="0" smtClean="0">
                <a:solidFill>
                  <a:schemeClr val="tx2">
                    <a:lumMod val="95000"/>
                  </a:schemeClr>
                </a:solidFill>
              </a:rPr>
              <a:t>Imprecise (doesn’t give absolutes)</a:t>
            </a:r>
          </a:p>
          <a:p>
            <a:r>
              <a:rPr lang="en-US" b="0" spc="0" dirty="0" smtClean="0">
                <a:solidFill>
                  <a:schemeClr val="tx2">
                    <a:lumMod val="95000"/>
                  </a:schemeClr>
                </a:solidFill>
              </a:rPr>
              <a:t>Unable to measure exact number of people who visit (some may be counted twice; others as ‘bounces’)</a:t>
            </a:r>
          </a:p>
          <a:p>
            <a:r>
              <a:rPr lang="en-US" b="0" spc="0" dirty="0" smtClean="0">
                <a:solidFill>
                  <a:schemeClr val="tx2">
                    <a:lumMod val="95000"/>
                  </a:schemeClr>
                </a:solidFill>
              </a:rPr>
              <a:t>Time on site is likely to be underestimated due to bounces</a:t>
            </a:r>
          </a:p>
          <a:p>
            <a:r>
              <a:rPr lang="en-US" b="0" spc="0" dirty="0">
                <a:solidFill>
                  <a:schemeClr val="bg1"/>
                </a:solidFill>
              </a:rPr>
              <a:t>No set standard of metrics or </a:t>
            </a:r>
            <a:r>
              <a:rPr lang="en-US" b="0" spc="0" dirty="0" smtClean="0">
                <a:solidFill>
                  <a:schemeClr val="bg1"/>
                </a:solidFill>
              </a:rPr>
              <a:t>benchmarks</a:t>
            </a:r>
          </a:p>
          <a:p>
            <a:r>
              <a:rPr lang="en-US" b="0" spc="0" dirty="0" smtClean="0">
                <a:solidFill>
                  <a:schemeClr val="tx2">
                    <a:lumMod val="95000"/>
                  </a:schemeClr>
                </a:solidFill>
              </a:rPr>
              <a:t>Cannot correlate website </a:t>
            </a:r>
            <a:r>
              <a:rPr lang="en-US" b="0" spc="0" dirty="0" err="1" smtClean="0">
                <a:solidFill>
                  <a:schemeClr val="tx2">
                    <a:lumMod val="95000"/>
                  </a:schemeClr>
                </a:solidFill>
              </a:rPr>
              <a:t>utilisation</a:t>
            </a:r>
            <a:r>
              <a:rPr lang="en-US" b="0" spc="0" dirty="0" smtClean="0">
                <a:solidFill>
                  <a:schemeClr val="tx2">
                    <a:lumMod val="95000"/>
                  </a:schemeClr>
                </a:solidFill>
              </a:rPr>
              <a:t> with other information (such as process or impact measures)</a:t>
            </a:r>
            <a:endParaRPr lang="en-US" b="0" spc="0" dirty="0">
              <a:solidFill>
                <a:schemeClr val="tx2">
                  <a:lumMod val="95000"/>
                </a:schemeClr>
              </a:solidFill>
            </a:endParaRPr>
          </a:p>
          <a:p>
            <a:pPr marL="0" indent="0">
              <a:buNone/>
            </a:pPr>
            <a:endParaRPr lang="en-US" b="0" spc="0" dirty="0" smtClean="0">
              <a:solidFill>
                <a:schemeClr val="tx2">
                  <a:lumMod val="95000"/>
                </a:schemeClr>
              </a:solidFill>
            </a:endParaRPr>
          </a:p>
          <a:p>
            <a:pPr marL="0" indent="0">
              <a:buNone/>
            </a:pPr>
            <a:endParaRPr lang="en-US" b="0" spc="0" dirty="0">
              <a:solidFill>
                <a:schemeClr val="tx2">
                  <a:lumMod val="95000"/>
                </a:schemeClr>
              </a:solidFill>
            </a:endParaRPr>
          </a:p>
          <a:p>
            <a:pPr marL="0" indent="0">
              <a:buNone/>
            </a:pPr>
            <a:endParaRPr lang="en-US" dirty="0" smtClean="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4026590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Summary of key challenges</a:t>
            </a:r>
            <a:endParaRPr lang="en-US"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r>
              <a:rPr lang="en-US" b="0" spc="0" dirty="0" smtClean="0">
                <a:solidFill>
                  <a:srgbClr val="FFC000"/>
                </a:solidFill>
              </a:rPr>
              <a:t>Absence of standards and frameworks </a:t>
            </a:r>
            <a:r>
              <a:rPr lang="en-US" b="0" spc="0" dirty="0" smtClean="0">
                <a:solidFill>
                  <a:schemeClr val="bg1"/>
                </a:solidFill>
              </a:rPr>
              <a:t>for measuring and reporting of website usage metrics at both the individual and aggregate level</a:t>
            </a:r>
          </a:p>
          <a:p>
            <a:r>
              <a:rPr lang="en-US" b="0" spc="0" dirty="0" smtClean="0">
                <a:solidFill>
                  <a:schemeClr val="bg1"/>
                </a:solidFill>
              </a:rPr>
              <a:t>Absence of </a:t>
            </a:r>
            <a:r>
              <a:rPr lang="en-US" b="0" spc="0" dirty="0" smtClean="0">
                <a:solidFill>
                  <a:srgbClr val="FFC000"/>
                </a:solidFill>
              </a:rPr>
              <a:t>ethical guidelines </a:t>
            </a:r>
            <a:r>
              <a:rPr lang="en-US" b="0" spc="0" dirty="0" smtClean="0">
                <a:solidFill>
                  <a:schemeClr val="bg1"/>
                </a:solidFill>
              </a:rPr>
              <a:t>for ensuring participant privacy and security</a:t>
            </a:r>
          </a:p>
          <a:p>
            <a:r>
              <a:rPr lang="en-US" b="0" spc="0" dirty="0" smtClean="0">
                <a:solidFill>
                  <a:schemeClr val="bg1"/>
                </a:solidFill>
              </a:rPr>
              <a:t>Striking the balance between </a:t>
            </a:r>
            <a:r>
              <a:rPr lang="en-US" b="0" spc="0" dirty="0" smtClean="0">
                <a:solidFill>
                  <a:schemeClr val="accent2"/>
                </a:solidFill>
              </a:rPr>
              <a:t>flexibility, consistency and </a:t>
            </a:r>
            <a:r>
              <a:rPr lang="en-US" b="0" spc="0" dirty="0" err="1" smtClean="0">
                <a:solidFill>
                  <a:schemeClr val="accent2"/>
                </a:solidFill>
              </a:rPr>
              <a:t>rigour</a:t>
            </a:r>
            <a:endParaRPr lang="en-US" b="0" spc="0" dirty="0" smtClean="0">
              <a:solidFill>
                <a:schemeClr val="accent2"/>
              </a:solidFill>
            </a:endParaRPr>
          </a:p>
          <a:p>
            <a:r>
              <a:rPr lang="en-US" b="0" spc="0" dirty="0" smtClean="0">
                <a:solidFill>
                  <a:schemeClr val="bg1"/>
                </a:solidFill>
              </a:rPr>
              <a:t>Technical constraints of web analytics tools leads to </a:t>
            </a:r>
            <a:r>
              <a:rPr lang="en-US" b="0" spc="0" dirty="0" smtClean="0">
                <a:solidFill>
                  <a:srgbClr val="FFC000"/>
                </a:solidFill>
              </a:rPr>
              <a:t>data inaccuracies</a:t>
            </a:r>
          </a:p>
          <a:p>
            <a:r>
              <a:rPr lang="en-US" b="0" spc="0" dirty="0" smtClean="0">
                <a:solidFill>
                  <a:srgbClr val="FFC000"/>
                </a:solidFill>
              </a:rPr>
              <a:t>Sampling and retention issues </a:t>
            </a:r>
            <a:r>
              <a:rPr lang="en-US" b="0" spc="0" dirty="0" smtClean="0">
                <a:solidFill>
                  <a:schemeClr val="bg1"/>
                </a:solidFill>
              </a:rPr>
              <a:t>limit the validity and reliability of survey data</a:t>
            </a:r>
          </a:p>
          <a:p>
            <a:r>
              <a:rPr lang="en-US" b="0" spc="0" dirty="0" smtClean="0">
                <a:solidFill>
                  <a:srgbClr val="FFC000"/>
                </a:solidFill>
              </a:rPr>
              <a:t>Difficulty of multiple data sources: can’t correlate </a:t>
            </a:r>
            <a:r>
              <a:rPr lang="en-US" b="0" spc="0" dirty="0" err="1" smtClean="0">
                <a:solidFill>
                  <a:srgbClr val="FFC000"/>
                </a:solidFill>
              </a:rPr>
              <a:t>utilisation</a:t>
            </a:r>
            <a:r>
              <a:rPr lang="en-US" b="0" spc="0" dirty="0" smtClean="0">
                <a:solidFill>
                  <a:srgbClr val="FFC000"/>
                </a:solidFill>
              </a:rPr>
              <a:t> data with participant demography, impact and outcome measures </a:t>
            </a:r>
            <a:r>
              <a:rPr lang="en-US" b="0" spc="0" dirty="0" smtClean="0">
                <a:solidFill>
                  <a:schemeClr val="bg1"/>
                </a:solidFill>
              </a:rPr>
              <a:t>– thereby limits insights into what (and how much of each) component(s) drive effectiveness</a:t>
            </a: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3256347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490" y="1885335"/>
            <a:ext cx="9142858" cy="3415873"/>
          </a:xfrm>
          <a:prstGeom prst="rect">
            <a:avLst/>
          </a:prstGeom>
        </p:spPr>
      </p:pic>
      <p:sp>
        <p:nvSpPr>
          <p:cNvPr id="2" name="Text Placeholder 1"/>
          <p:cNvSpPr>
            <a:spLocks noGrp="1"/>
          </p:cNvSpPr>
          <p:nvPr>
            <p:ph type="body" idx="1"/>
          </p:nvPr>
        </p:nvSpPr>
        <p:spPr/>
        <p:txBody>
          <a:bodyPr/>
          <a:lstStyle/>
          <a:p>
            <a:r>
              <a:rPr lang="en-US" dirty="0" smtClean="0"/>
              <a:t>Future directions and opportunities</a:t>
            </a:r>
            <a:endParaRPr lang="en-US" dirty="0"/>
          </a:p>
        </p:txBody>
      </p:sp>
      <p:sp>
        <p:nvSpPr>
          <p:cNvPr id="3" name="Title 2"/>
          <p:cNvSpPr>
            <a:spLocks noGrp="1"/>
          </p:cNvSpPr>
          <p:nvPr>
            <p:ph type="ctrTitle"/>
          </p:nvPr>
        </p:nvSpPr>
        <p:spPr/>
        <p:txBody>
          <a:bodyPr/>
          <a:lstStyle/>
          <a:p>
            <a:r>
              <a:rPr lang="en-US" dirty="0" smtClean="0"/>
              <a:t>Concluding thoughts</a:t>
            </a:r>
            <a:endParaRPr lang="en-US" dirty="0"/>
          </a:p>
        </p:txBody>
      </p:sp>
      <p:sp>
        <p:nvSpPr>
          <p:cNvPr id="4" name="Date Placeholder 3"/>
          <p:cNvSpPr>
            <a:spLocks noGrp="1"/>
          </p:cNvSpPr>
          <p:nvPr>
            <p:ph type="dt" sz="half" idx="10"/>
          </p:nvPr>
        </p:nvSpPr>
        <p:spPr/>
        <p:txBody>
          <a:bodyPr/>
          <a:lstStyle/>
          <a:p>
            <a:fld id="{8FD1878D-A517-4309-9E37-502F32A44879}"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221088"/>
            <a:ext cx="1368152" cy="1143746"/>
          </a:xfrm>
          <a:prstGeom prst="rect">
            <a:avLst/>
          </a:prstGeom>
        </p:spPr>
      </p:pic>
    </p:spTree>
    <p:extLst>
      <p:ext uri="{BB962C8B-B14F-4D97-AF65-F5344CB8AC3E}">
        <p14:creationId xmlns:p14="http://schemas.microsoft.com/office/powerpoint/2010/main" val="399428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Future directions for </a:t>
            </a:r>
            <a:r>
              <a:rPr lang="en-US" dirty="0" err="1" smtClean="0">
                <a:solidFill>
                  <a:schemeClr val="accent2"/>
                </a:solidFill>
              </a:rPr>
              <a:t>ReachOut.com</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b="0" spc="0" dirty="0" smtClean="0">
                <a:solidFill>
                  <a:srgbClr val="FFC000"/>
                </a:solidFill>
              </a:rPr>
              <a:t>Redevelopment of Annual Cross-Sectional Survey</a:t>
            </a:r>
          </a:p>
          <a:p>
            <a:pPr lvl="1"/>
            <a:r>
              <a:rPr lang="en-US" b="0" spc="0" dirty="0" smtClean="0">
                <a:solidFill>
                  <a:srgbClr val="FFFFFF"/>
                </a:solidFill>
              </a:rPr>
              <a:t>Update of key indicators and measures to address blind spots</a:t>
            </a:r>
            <a:endParaRPr lang="en-US" b="0" spc="0" dirty="0">
              <a:solidFill>
                <a:srgbClr val="FFFFFF"/>
              </a:solidFill>
            </a:endParaRPr>
          </a:p>
          <a:p>
            <a:pPr lvl="1"/>
            <a:r>
              <a:rPr lang="en-US" b="0" spc="0" dirty="0" smtClean="0">
                <a:solidFill>
                  <a:srgbClr val="FFFFFF"/>
                </a:solidFill>
              </a:rPr>
              <a:t>Explore new sampling procedures (</a:t>
            </a:r>
            <a:r>
              <a:rPr lang="en-US" b="0" spc="0" dirty="0" err="1" smtClean="0">
                <a:solidFill>
                  <a:srgbClr val="FFFFFF"/>
                </a:solidFill>
              </a:rPr>
              <a:t>randomised</a:t>
            </a:r>
            <a:r>
              <a:rPr lang="en-US" b="0" spc="0" dirty="0" smtClean="0">
                <a:solidFill>
                  <a:srgbClr val="FFFFFF"/>
                </a:solidFill>
              </a:rPr>
              <a:t> selection)</a:t>
            </a:r>
          </a:p>
          <a:p>
            <a:pPr lvl="1"/>
            <a:r>
              <a:rPr lang="en-US" b="0" spc="0" dirty="0" smtClean="0">
                <a:solidFill>
                  <a:srgbClr val="FFFFFF"/>
                </a:solidFill>
              </a:rPr>
              <a:t>Improved survey experience through updated platform (e.g. using pre-existing data from CMS to pre-fill answers)</a:t>
            </a:r>
            <a:endParaRPr lang="en-US" b="0" spc="0" dirty="0">
              <a:solidFill>
                <a:srgbClr val="FFFFFF"/>
              </a:solidFill>
            </a:endParaRPr>
          </a:p>
          <a:p>
            <a:endParaRPr lang="en-US" b="0" spc="0" dirty="0" smtClean="0">
              <a:solidFill>
                <a:srgbClr val="FFFFFF"/>
              </a:solidFill>
            </a:endParaRPr>
          </a:p>
          <a:p>
            <a:r>
              <a:rPr lang="en-US" b="0" spc="0" dirty="0" smtClean="0">
                <a:solidFill>
                  <a:srgbClr val="FFC000"/>
                </a:solidFill>
              </a:rPr>
              <a:t>More sophisticated study designs and statistical techniques </a:t>
            </a:r>
          </a:p>
          <a:p>
            <a:pPr lvl="1"/>
            <a:r>
              <a:rPr lang="en-US" b="0" spc="0" dirty="0" smtClean="0">
                <a:solidFill>
                  <a:srgbClr val="FFFFFF"/>
                </a:solidFill>
              </a:rPr>
              <a:t>Cohort study and use of regression techniques to </a:t>
            </a:r>
            <a:r>
              <a:rPr lang="en-US" b="0" spc="0" dirty="0" err="1" smtClean="0">
                <a:solidFill>
                  <a:srgbClr val="FFFFFF"/>
                </a:solidFill>
              </a:rPr>
              <a:t>characterise</a:t>
            </a:r>
            <a:r>
              <a:rPr lang="en-US" b="0" spc="0" dirty="0" smtClean="0">
                <a:solidFill>
                  <a:srgbClr val="FFFFFF"/>
                </a:solidFill>
              </a:rPr>
              <a:t> reach (including dose-response effects) and changes in mental health outcome measures </a:t>
            </a:r>
          </a:p>
          <a:p>
            <a:pPr lvl="1"/>
            <a:r>
              <a:rPr lang="en-US" b="0" spc="0" dirty="0">
                <a:solidFill>
                  <a:srgbClr val="FFFFFF"/>
                </a:solidFill>
              </a:rPr>
              <a:t>Social network analysis within the online </a:t>
            </a:r>
            <a:r>
              <a:rPr lang="en-US" b="0" spc="0" dirty="0" smtClean="0">
                <a:solidFill>
                  <a:srgbClr val="FFFFFF"/>
                </a:solidFill>
              </a:rPr>
              <a:t>community</a:t>
            </a:r>
          </a:p>
          <a:p>
            <a:pPr marL="457200" lvl="1" indent="0">
              <a:buNone/>
            </a:pPr>
            <a:endParaRPr lang="en-US" b="0" spc="0" dirty="0" smtClean="0">
              <a:solidFill>
                <a:srgbClr val="FFFFFF"/>
              </a:solidFill>
            </a:endParaRPr>
          </a:p>
          <a:p>
            <a:r>
              <a:rPr lang="en-US" b="0" spc="0" dirty="0" smtClean="0">
                <a:solidFill>
                  <a:srgbClr val="FFC000"/>
                </a:solidFill>
              </a:rPr>
              <a:t>Technological and methodological innovation</a:t>
            </a:r>
          </a:p>
          <a:p>
            <a:pPr lvl="1"/>
            <a:r>
              <a:rPr lang="en-US" b="0" spc="0" dirty="0" smtClean="0">
                <a:solidFill>
                  <a:srgbClr val="FFFFFF"/>
                </a:solidFill>
              </a:rPr>
              <a:t>CMS / information architecture development (including integration of social networking data) to provide objective and nuanced observations of on-site </a:t>
            </a:r>
            <a:r>
              <a:rPr lang="en-US" b="0" spc="0" dirty="0" err="1" smtClean="0">
                <a:solidFill>
                  <a:srgbClr val="FFFFFF"/>
                </a:solidFill>
              </a:rPr>
              <a:t>behaviours</a:t>
            </a:r>
            <a:r>
              <a:rPr lang="en-US" b="0" spc="0" dirty="0" smtClean="0">
                <a:solidFill>
                  <a:srgbClr val="FFFFFF"/>
                </a:solidFill>
              </a:rPr>
              <a:t> including:</a:t>
            </a:r>
            <a:r>
              <a:rPr lang="en-US" b="0" spc="0" dirty="0">
                <a:solidFill>
                  <a:srgbClr val="FFFFFF"/>
                </a:solidFill>
              </a:rPr>
              <a:t> </a:t>
            </a:r>
            <a:r>
              <a:rPr lang="en-US" b="0" spc="0" dirty="0" smtClean="0">
                <a:solidFill>
                  <a:srgbClr val="FFFFFF"/>
                </a:solidFill>
              </a:rPr>
              <a:t>navigation pathways, components used, frequency and duration of use</a:t>
            </a: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1957014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Summary of key recommendations</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b="0" spc="0" dirty="0" smtClean="0">
                <a:solidFill>
                  <a:schemeClr val="accent2"/>
                </a:solidFill>
              </a:rPr>
              <a:t>Multi-method evaluation designs </a:t>
            </a:r>
            <a:r>
              <a:rPr lang="en-US" b="0" spc="0" dirty="0" smtClean="0">
                <a:solidFill>
                  <a:schemeClr val="tx2"/>
                </a:solidFill>
              </a:rPr>
              <a:t>(e.g. integration of web analytics and </a:t>
            </a:r>
            <a:r>
              <a:rPr lang="en-US" b="0" spc="0" dirty="0" err="1" smtClean="0">
                <a:solidFill>
                  <a:schemeClr val="tx2"/>
                </a:solidFill>
              </a:rPr>
              <a:t>behavioural</a:t>
            </a:r>
            <a:r>
              <a:rPr lang="en-US" b="0" spc="0" dirty="0" smtClean="0">
                <a:solidFill>
                  <a:schemeClr val="tx2"/>
                </a:solidFill>
              </a:rPr>
              <a:t> survey data)</a:t>
            </a:r>
            <a:r>
              <a:rPr lang="en-US" b="0" spc="0" dirty="0" smtClean="0">
                <a:solidFill>
                  <a:srgbClr val="FFC000"/>
                </a:solidFill>
              </a:rPr>
              <a:t>, provide deeper insight </a:t>
            </a:r>
            <a:r>
              <a:rPr lang="en-US" b="0" spc="0" dirty="0" smtClean="0">
                <a:solidFill>
                  <a:schemeClr val="tx2"/>
                </a:solidFill>
              </a:rPr>
              <a:t>&amp; address some limits / constraints of each method</a:t>
            </a:r>
          </a:p>
          <a:p>
            <a:r>
              <a:rPr lang="en-US" b="0" spc="0" dirty="0" smtClean="0">
                <a:solidFill>
                  <a:schemeClr val="tx2"/>
                </a:solidFill>
              </a:rPr>
              <a:t>Develop </a:t>
            </a:r>
            <a:r>
              <a:rPr lang="en-US" b="0" spc="0" dirty="0" smtClean="0">
                <a:solidFill>
                  <a:srgbClr val="FFC000"/>
                </a:solidFill>
              </a:rPr>
              <a:t>consensus</a:t>
            </a:r>
            <a:r>
              <a:rPr lang="en-US" b="0" spc="0" dirty="0" smtClean="0">
                <a:solidFill>
                  <a:schemeClr val="tx2"/>
                </a:solidFill>
              </a:rPr>
              <a:t> about </a:t>
            </a:r>
            <a:r>
              <a:rPr lang="en-US" b="0" spc="0" dirty="0" smtClean="0">
                <a:solidFill>
                  <a:srgbClr val="FFC000"/>
                </a:solidFill>
              </a:rPr>
              <a:t>reporting web site usage metrics</a:t>
            </a:r>
            <a:endParaRPr lang="en-US" b="0" spc="0" dirty="0">
              <a:solidFill>
                <a:srgbClr val="FFC000"/>
              </a:solidFill>
            </a:endParaRPr>
          </a:p>
          <a:p>
            <a:r>
              <a:rPr lang="en-US" b="0" spc="0" dirty="0">
                <a:solidFill>
                  <a:srgbClr val="FFC000"/>
                </a:solidFill>
              </a:rPr>
              <a:t>Avoid making comparisons</a:t>
            </a:r>
            <a:r>
              <a:rPr lang="en-US" b="0" spc="0" dirty="0">
                <a:solidFill>
                  <a:schemeClr val="tx2"/>
                </a:solidFill>
              </a:rPr>
              <a:t> across internet interventions that are </a:t>
            </a:r>
            <a:r>
              <a:rPr lang="en-US" b="0" spc="0" dirty="0" err="1">
                <a:solidFill>
                  <a:schemeClr val="tx2"/>
                </a:solidFill>
              </a:rPr>
              <a:t>heterogenous</a:t>
            </a:r>
            <a:r>
              <a:rPr lang="en-US" b="0" spc="0" dirty="0">
                <a:solidFill>
                  <a:schemeClr val="tx2"/>
                </a:solidFill>
              </a:rPr>
              <a:t> in design and </a:t>
            </a:r>
            <a:r>
              <a:rPr lang="en-US" b="0" spc="0" dirty="0" smtClean="0">
                <a:solidFill>
                  <a:schemeClr val="tx2"/>
                </a:solidFill>
              </a:rPr>
              <a:t>outcome</a:t>
            </a:r>
          </a:p>
          <a:p>
            <a:r>
              <a:rPr lang="en-US" b="0" spc="0" dirty="0" smtClean="0">
                <a:solidFill>
                  <a:schemeClr val="tx2"/>
                </a:solidFill>
              </a:rPr>
              <a:t>Often </a:t>
            </a:r>
            <a:r>
              <a:rPr lang="en-US" b="0" spc="0" dirty="0" smtClean="0">
                <a:solidFill>
                  <a:srgbClr val="FFC000"/>
                </a:solidFill>
              </a:rPr>
              <a:t>‘relatives’ provide more meaning than ‘absolutes’</a:t>
            </a:r>
            <a:r>
              <a:rPr lang="en-US" b="0" spc="0" dirty="0" smtClean="0">
                <a:solidFill>
                  <a:schemeClr val="tx2"/>
                </a:solidFill>
              </a:rPr>
              <a:t> in terms of web site usage metrics; but </a:t>
            </a:r>
            <a:r>
              <a:rPr lang="en-US" b="0" spc="0" dirty="0" smtClean="0">
                <a:solidFill>
                  <a:srgbClr val="FFC000"/>
                </a:solidFill>
              </a:rPr>
              <a:t>context is always key</a:t>
            </a:r>
          </a:p>
          <a:p>
            <a:r>
              <a:rPr lang="en-US" b="0" spc="0" dirty="0" smtClean="0">
                <a:solidFill>
                  <a:schemeClr val="tx2"/>
                </a:solidFill>
              </a:rPr>
              <a:t>Need to develop more </a:t>
            </a:r>
            <a:r>
              <a:rPr lang="en-US" b="0" spc="0" dirty="0" smtClean="0">
                <a:solidFill>
                  <a:srgbClr val="FFC000"/>
                </a:solidFill>
              </a:rPr>
              <a:t>sophisticated study designs and statistical techniques </a:t>
            </a:r>
            <a:r>
              <a:rPr lang="en-US" b="0" spc="0" dirty="0" smtClean="0">
                <a:solidFill>
                  <a:schemeClr val="tx2"/>
                </a:solidFill>
              </a:rPr>
              <a:t>to better </a:t>
            </a:r>
            <a:r>
              <a:rPr lang="en-US" b="0" spc="0" dirty="0" err="1" smtClean="0">
                <a:solidFill>
                  <a:schemeClr val="tx2"/>
                </a:solidFill>
              </a:rPr>
              <a:t>characterise</a:t>
            </a:r>
            <a:r>
              <a:rPr lang="en-US" b="0" spc="0" dirty="0" smtClean="0">
                <a:solidFill>
                  <a:schemeClr val="tx2"/>
                </a:solidFill>
              </a:rPr>
              <a:t> the reach and effectiveness of online programs</a:t>
            </a:r>
          </a:p>
          <a:p>
            <a:r>
              <a:rPr lang="en-US" b="0" spc="0" dirty="0" smtClean="0">
                <a:solidFill>
                  <a:schemeClr val="tx2"/>
                </a:solidFill>
              </a:rPr>
              <a:t>Tailored user experience requires </a:t>
            </a:r>
            <a:r>
              <a:rPr lang="en-US" b="0" spc="0" dirty="0" smtClean="0">
                <a:solidFill>
                  <a:schemeClr val="accent2"/>
                </a:solidFill>
              </a:rPr>
              <a:t>tailored program evaluation</a:t>
            </a:r>
            <a:endParaRPr lang="en-US" b="0" spc="0" dirty="0">
              <a:solidFill>
                <a:schemeClr val="accent2"/>
              </a:solidFill>
            </a:endParaRPr>
          </a:p>
          <a:p>
            <a:endParaRPr lang="en-US" b="0" spc="0" dirty="0" smtClean="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3772947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Outline</a:t>
            </a:r>
            <a:endParaRPr lang="en-US" dirty="0">
              <a:solidFill>
                <a:schemeClr val="accent2"/>
              </a:solidFill>
            </a:endParaRPr>
          </a:p>
        </p:txBody>
      </p:sp>
      <p:sp>
        <p:nvSpPr>
          <p:cNvPr id="3" name="Content Placeholder 2"/>
          <p:cNvSpPr>
            <a:spLocks noGrp="1"/>
          </p:cNvSpPr>
          <p:nvPr>
            <p:ph idx="1"/>
          </p:nvPr>
        </p:nvSpPr>
        <p:spPr/>
        <p:txBody>
          <a:bodyPr>
            <a:noAutofit/>
          </a:bodyPr>
          <a:lstStyle/>
          <a:p>
            <a:r>
              <a:rPr lang="en-US" sz="2300" b="0" spc="0" dirty="0" smtClean="0">
                <a:solidFill>
                  <a:schemeClr val="tx2">
                    <a:lumMod val="95000"/>
                  </a:schemeClr>
                </a:solidFill>
              </a:rPr>
              <a:t>Background – overview of </a:t>
            </a:r>
            <a:r>
              <a:rPr lang="en-US" sz="2300" b="0" spc="0" dirty="0" err="1" smtClean="0">
                <a:solidFill>
                  <a:schemeClr val="tx2">
                    <a:lumMod val="95000"/>
                  </a:schemeClr>
                </a:solidFill>
              </a:rPr>
              <a:t>ReachOut.com</a:t>
            </a:r>
            <a:endParaRPr lang="en-US" sz="2300" b="0" spc="0" dirty="0" smtClean="0">
              <a:solidFill>
                <a:schemeClr val="tx2">
                  <a:lumMod val="95000"/>
                </a:schemeClr>
              </a:solidFill>
            </a:endParaRPr>
          </a:p>
          <a:p>
            <a:r>
              <a:rPr lang="en-US" sz="2300" b="0" spc="0" dirty="0" smtClean="0">
                <a:solidFill>
                  <a:schemeClr val="tx2">
                    <a:lumMod val="95000"/>
                  </a:schemeClr>
                </a:solidFill>
              </a:rPr>
              <a:t>Reflect on the development and implementation of the </a:t>
            </a:r>
            <a:r>
              <a:rPr lang="en-US" sz="2300" b="0" spc="0" dirty="0" err="1" smtClean="0">
                <a:solidFill>
                  <a:schemeClr val="tx2">
                    <a:lumMod val="95000"/>
                  </a:schemeClr>
                </a:solidFill>
              </a:rPr>
              <a:t>ReachOut.com</a:t>
            </a:r>
            <a:r>
              <a:rPr lang="en-US" sz="2300" b="0" spc="0" dirty="0" smtClean="0">
                <a:solidFill>
                  <a:schemeClr val="tx2">
                    <a:lumMod val="95000"/>
                  </a:schemeClr>
                </a:solidFill>
              </a:rPr>
              <a:t> evaluation framework</a:t>
            </a:r>
          </a:p>
          <a:p>
            <a:r>
              <a:rPr lang="en-US" sz="2300" b="0" spc="0" dirty="0" smtClean="0">
                <a:solidFill>
                  <a:schemeClr val="tx2">
                    <a:lumMod val="95000"/>
                  </a:schemeClr>
                </a:solidFill>
              </a:rPr>
              <a:t>Case studies: </a:t>
            </a:r>
            <a:r>
              <a:rPr lang="en-US" sz="2300" b="0" i="1" spc="0" dirty="0" smtClean="0">
                <a:solidFill>
                  <a:schemeClr val="tx2">
                    <a:lumMod val="95000"/>
                  </a:schemeClr>
                </a:solidFill>
              </a:rPr>
              <a:t>Google Analytics and Annual Survey</a:t>
            </a:r>
          </a:p>
          <a:p>
            <a:r>
              <a:rPr lang="en-US" sz="2300" b="0" spc="0" dirty="0" smtClean="0">
                <a:solidFill>
                  <a:schemeClr val="tx2">
                    <a:lumMod val="95000"/>
                  </a:schemeClr>
                </a:solidFill>
              </a:rPr>
              <a:t>Key limitations, challenges and opportunities</a:t>
            </a:r>
          </a:p>
          <a:p>
            <a:r>
              <a:rPr lang="en-US" sz="2300" b="0" spc="0" dirty="0" smtClean="0">
                <a:solidFill>
                  <a:schemeClr val="tx2">
                    <a:lumMod val="95000"/>
                  </a:schemeClr>
                </a:solidFill>
              </a:rPr>
              <a:t>Future directions</a:t>
            </a:r>
            <a:r>
              <a:rPr lang="en-US" sz="2300" b="0" spc="0" dirty="0">
                <a:solidFill>
                  <a:schemeClr val="tx2">
                    <a:lumMod val="95000"/>
                  </a:schemeClr>
                </a:solidFill>
              </a:rPr>
              <a:t> </a:t>
            </a:r>
            <a:r>
              <a:rPr lang="en-US" sz="2300" b="0" spc="0" dirty="0" smtClean="0">
                <a:solidFill>
                  <a:schemeClr val="tx2">
                    <a:lumMod val="95000"/>
                  </a:schemeClr>
                </a:solidFill>
              </a:rPr>
              <a:t>and recommendations</a:t>
            </a: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490" y="1885335"/>
            <a:ext cx="9142858" cy="3415873"/>
          </a:xfrm>
          <a:prstGeom prst="rect">
            <a:avLst/>
          </a:prstGeom>
        </p:spPr>
      </p:pic>
      <p:sp>
        <p:nvSpPr>
          <p:cNvPr id="2" name="Text Placeholder 1"/>
          <p:cNvSpPr>
            <a:spLocks noGrp="1"/>
          </p:cNvSpPr>
          <p:nvPr>
            <p:ph type="body" idx="1"/>
          </p:nvPr>
        </p:nvSpPr>
        <p:spPr/>
        <p:txBody>
          <a:bodyPr>
            <a:normAutofit/>
          </a:bodyPr>
          <a:lstStyle/>
          <a:p>
            <a:r>
              <a:rPr lang="en-US" spc="0" dirty="0" smtClean="0"/>
              <a:t>About </a:t>
            </a:r>
            <a:r>
              <a:rPr lang="en-US" spc="0" dirty="0" err="1" smtClean="0"/>
              <a:t>ReachOut.com</a:t>
            </a:r>
            <a:r>
              <a:rPr lang="en-US" spc="0" dirty="0" smtClean="0"/>
              <a:t> and what makes ICT unique</a:t>
            </a:r>
            <a:endParaRPr lang="en-US" spc="0" dirty="0"/>
          </a:p>
        </p:txBody>
      </p:sp>
      <p:sp>
        <p:nvSpPr>
          <p:cNvPr id="3" name="Title 2"/>
          <p:cNvSpPr>
            <a:spLocks noGrp="1"/>
          </p:cNvSpPr>
          <p:nvPr>
            <p:ph type="ctrTitle"/>
          </p:nvPr>
        </p:nvSpPr>
        <p:spPr/>
        <p:txBody>
          <a:bodyPr/>
          <a:lstStyle/>
          <a:p>
            <a:r>
              <a:rPr lang="en-US" dirty="0" smtClean="0"/>
              <a:t>Background</a:t>
            </a:r>
            <a:endParaRPr lang="en-US" dirty="0"/>
          </a:p>
        </p:txBody>
      </p:sp>
      <p:sp>
        <p:nvSpPr>
          <p:cNvPr id="4" name="Date Placeholder 3"/>
          <p:cNvSpPr>
            <a:spLocks noGrp="1"/>
          </p:cNvSpPr>
          <p:nvPr>
            <p:ph type="dt" sz="half" idx="10"/>
          </p:nvPr>
        </p:nvSpPr>
        <p:spPr/>
        <p:txBody>
          <a:bodyPr/>
          <a:lstStyle/>
          <a:p>
            <a:fld id="{8FD1878D-A517-4309-9E37-502F32A44879}"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221088"/>
            <a:ext cx="1368152" cy="11437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The context</a:t>
            </a:r>
            <a:endParaRPr lang="en-US" dirty="0">
              <a:solidFill>
                <a:schemeClr val="accent2"/>
              </a:solidFill>
            </a:endParaRPr>
          </a:p>
        </p:txBody>
      </p:sp>
      <p:sp>
        <p:nvSpPr>
          <p:cNvPr id="3" name="Content Placeholder 2"/>
          <p:cNvSpPr>
            <a:spLocks noGrp="1"/>
          </p:cNvSpPr>
          <p:nvPr>
            <p:ph idx="1"/>
          </p:nvPr>
        </p:nvSpPr>
        <p:spPr/>
        <p:txBody>
          <a:bodyPr>
            <a:noAutofit/>
          </a:bodyPr>
          <a:lstStyle/>
          <a:p>
            <a:r>
              <a:rPr lang="en-US" b="0" spc="0" dirty="0" smtClean="0">
                <a:solidFill>
                  <a:schemeClr val="accent2"/>
                </a:solidFill>
              </a:rPr>
              <a:t>1 </a:t>
            </a:r>
            <a:r>
              <a:rPr lang="en-US" b="0" spc="0" dirty="0">
                <a:solidFill>
                  <a:schemeClr val="accent2"/>
                </a:solidFill>
              </a:rPr>
              <a:t>in 4 </a:t>
            </a:r>
            <a:r>
              <a:rPr lang="en-US" b="0" spc="0" dirty="0" smtClean="0">
                <a:solidFill>
                  <a:schemeClr val="accent2"/>
                </a:solidFill>
              </a:rPr>
              <a:t>Australians aged 14-25 </a:t>
            </a:r>
            <a:r>
              <a:rPr lang="en-US" b="0" spc="0" dirty="0" smtClean="0">
                <a:solidFill>
                  <a:schemeClr val="tx2">
                    <a:lumMod val="95000"/>
                  </a:schemeClr>
                </a:solidFill>
              </a:rPr>
              <a:t>experience </a:t>
            </a:r>
            <a:r>
              <a:rPr lang="en-US" b="0" spc="0" dirty="0">
                <a:solidFill>
                  <a:schemeClr val="tx2">
                    <a:lumMod val="95000"/>
                  </a:schemeClr>
                </a:solidFill>
              </a:rPr>
              <a:t>a mental health </a:t>
            </a:r>
            <a:r>
              <a:rPr lang="en-US" b="0" spc="0" dirty="0" smtClean="0">
                <a:solidFill>
                  <a:schemeClr val="tx2">
                    <a:lumMod val="95000"/>
                  </a:schemeClr>
                </a:solidFill>
              </a:rPr>
              <a:t>problem</a:t>
            </a:r>
            <a:endParaRPr lang="en-US" b="0" spc="0" dirty="0">
              <a:solidFill>
                <a:schemeClr val="tx2">
                  <a:lumMod val="95000"/>
                </a:schemeClr>
              </a:solidFill>
            </a:endParaRPr>
          </a:p>
          <a:p>
            <a:r>
              <a:rPr lang="en-US" b="0" spc="0" dirty="0">
                <a:solidFill>
                  <a:schemeClr val="accent2"/>
                </a:solidFill>
              </a:rPr>
              <a:t>71% </a:t>
            </a:r>
            <a:r>
              <a:rPr lang="en-US" b="0" spc="0" dirty="0">
                <a:solidFill>
                  <a:schemeClr val="tx2">
                    <a:lumMod val="95000"/>
                  </a:schemeClr>
                </a:solidFill>
              </a:rPr>
              <a:t>of whom don’t access </a:t>
            </a:r>
            <a:r>
              <a:rPr lang="en-US" b="0" spc="0" dirty="0" smtClean="0">
                <a:solidFill>
                  <a:schemeClr val="tx2">
                    <a:lumMod val="95000"/>
                  </a:schemeClr>
                </a:solidFill>
              </a:rPr>
              <a:t>help</a:t>
            </a:r>
          </a:p>
          <a:p>
            <a:r>
              <a:rPr lang="en-US" b="0" spc="0" dirty="0" smtClean="0">
                <a:solidFill>
                  <a:schemeClr val="accent2"/>
                </a:solidFill>
              </a:rPr>
              <a:t>Suicide is the leading cause of death </a:t>
            </a:r>
            <a:r>
              <a:rPr lang="en-US" b="0" spc="0" dirty="0" smtClean="0">
                <a:solidFill>
                  <a:schemeClr val="tx2">
                    <a:lumMod val="95000"/>
                  </a:schemeClr>
                </a:solidFill>
              </a:rPr>
              <a:t>amongst young people</a:t>
            </a:r>
          </a:p>
          <a:p>
            <a:r>
              <a:rPr lang="en-US" b="0" spc="0" dirty="0" smtClean="0">
                <a:solidFill>
                  <a:schemeClr val="tx2">
                    <a:lumMod val="95000"/>
                  </a:schemeClr>
                </a:solidFill>
              </a:rPr>
              <a:t>Suicide and mental ill health are complex and multidimensional in etiology, but </a:t>
            </a:r>
            <a:r>
              <a:rPr lang="en-US" b="0" spc="0" dirty="0" smtClean="0">
                <a:solidFill>
                  <a:schemeClr val="accent2"/>
                </a:solidFill>
              </a:rPr>
              <a:t>both are preventable</a:t>
            </a:r>
          </a:p>
          <a:p>
            <a:endParaRPr lang="en-US" b="0" spc="0" dirty="0">
              <a:solidFill>
                <a:schemeClr val="accent2"/>
              </a:solidFill>
            </a:endParaRPr>
          </a:p>
          <a:p>
            <a:pPr marL="0" indent="0">
              <a:buNone/>
            </a:pPr>
            <a:r>
              <a:rPr lang="en-US" b="0" spc="0" dirty="0" smtClean="0">
                <a:solidFill>
                  <a:schemeClr val="tx2">
                    <a:lumMod val="95000"/>
                  </a:schemeClr>
                </a:solidFill>
              </a:rPr>
              <a:t>Several key </a:t>
            </a:r>
            <a:r>
              <a:rPr lang="en-US" b="0" spc="0" dirty="0">
                <a:solidFill>
                  <a:schemeClr val="tx2">
                    <a:lumMod val="95000"/>
                  </a:schemeClr>
                </a:solidFill>
              </a:rPr>
              <a:t>determinants and </a:t>
            </a:r>
            <a:r>
              <a:rPr lang="en-US" b="0" spc="0" dirty="0" smtClean="0">
                <a:solidFill>
                  <a:schemeClr val="tx2">
                    <a:lumMod val="95000"/>
                  </a:schemeClr>
                </a:solidFill>
              </a:rPr>
              <a:t>factors known to influence </a:t>
            </a:r>
            <a:r>
              <a:rPr lang="en-US" b="0" spc="0" dirty="0">
                <a:solidFill>
                  <a:schemeClr val="tx2">
                    <a:lumMod val="95000"/>
                  </a:schemeClr>
                </a:solidFill>
              </a:rPr>
              <a:t>mental health and wellbeing:</a:t>
            </a:r>
          </a:p>
          <a:p>
            <a:pPr lvl="1"/>
            <a:r>
              <a:rPr lang="en-US" sz="2000" b="0" spc="0" dirty="0" smtClean="0">
                <a:solidFill>
                  <a:schemeClr val="accent2"/>
                </a:solidFill>
              </a:rPr>
              <a:t>Social </a:t>
            </a:r>
            <a:r>
              <a:rPr lang="en-US" sz="2000" b="0" spc="0" dirty="0">
                <a:solidFill>
                  <a:schemeClr val="accent2"/>
                </a:solidFill>
              </a:rPr>
              <a:t>connection and belonging</a:t>
            </a:r>
          </a:p>
          <a:p>
            <a:pPr lvl="1"/>
            <a:r>
              <a:rPr lang="en-US" sz="2000" b="0" spc="0" dirty="0" smtClean="0">
                <a:solidFill>
                  <a:schemeClr val="accent2"/>
                </a:solidFill>
              </a:rPr>
              <a:t>Resiliency and coping skills</a:t>
            </a:r>
            <a:endParaRPr lang="en-US" sz="2000" b="0" spc="0" dirty="0">
              <a:solidFill>
                <a:schemeClr val="accent2"/>
              </a:solidFill>
            </a:endParaRPr>
          </a:p>
          <a:p>
            <a:pPr lvl="1"/>
            <a:r>
              <a:rPr lang="en-US" sz="2000" b="0" spc="0" dirty="0" smtClean="0">
                <a:solidFill>
                  <a:schemeClr val="accent2"/>
                </a:solidFill>
              </a:rPr>
              <a:t>Stigma, mental heath literacy and early help</a:t>
            </a:r>
            <a:r>
              <a:rPr lang="en-US" sz="2000" b="0" spc="0" dirty="0">
                <a:solidFill>
                  <a:schemeClr val="accent2"/>
                </a:solidFill>
              </a:rPr>
              <a:t>-seeking</a:t>
            </a:r>
          </a:p>
          <a:p>
            <a:pPr marL="0" indent="0">
              <a:buNone/>
            </a:pPr>
            <a:endParaRPr lang="en-US" b="0" spc="0" dirty="0" smtClean="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5</a:t>
            </a:fld>
            <a:endParaRPr lang="en-US"/>
          </a:p>
        </p:txBody>
      </p:sp>
      <p:sp>
        <p:nvSpPr>
          <p:cNvPr id="6" name="Footer Placeholder 5"/>
          <p:cNvSpPr>
            <a:spLocks noGrp="1"/>
          </p:cNvSpPr>
          <p:nvPr>
            <p:ph type="ftr" sz="quarter" idx="11"/>
          </p:nvPr>
        </p:nvSpPr>
        <p:spPr/>
        <p:txBody>
          <a:bodyPr/>
          <a:lstStyle/>
          <a:p>
            <a:r>
              <a:rPr lang="en-US" dirty="0" err="1" smtClean="0"/>
              <a:t>Inspire's</a:t>
            </a:r>
            <a:r>
              <a:rPr lang="en-US" dirty="0" smtClean="0"/>
              <a:t> mission is to help young people lead happier lives</a:t>
            </a:r>
            <a:endParaRPr lang="en-US" dirty="0"/>
          </a:p>
        </p:txBody>
      </p:sp>
    </p:spTree>
    <p:extLst>
      <p:ext uri="{BB962C8B-B14F-4D97-AF65-F5344CB8AC3E}">
        <p14:creationId xmlns:p14="http://schemas.microsoft.com/office/powerpoint/2010/main" val="2784923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Why Information Communication Technology?</a:t>
            </a:r>
            <a:endParaRPr lang="en-US" dirty="0">
              <a:solidFill>
                <a:schemeClr val="accent2"/>
              </a:solidFill>
            </a:endParaRPr>
          </a:p>
        </p:txBody>
      </p:sp>
      <p:sp>
        <p:nvSpPr>
          <p:cNvPr id="3" name="Content Placeholder 2"/>
          <p:cNvSpPr>
            <a:spLocks noGrp="1"/>
          </p:cNvSpPr>
          <p:nvPr>
            <p:ph idx="1"/>
          </p:nvPr>
        </p:nvSpPr>
        <p:spPr/>
        <p:txBody>
          <a:bodyPr>
            <a:noAutofit/>
          </a:bodyPr>
          <a:lstStyle/>
          <a:p>
            <a:r>
              <a:rPr lang="en-US" b="0" spc="0" dirty="0" smtClean="0">
                <a:solidFill>
                  <a:schemeClr val="tx2">
                    <a:lumMod val="95000"/>
                  </a:schemeClr>
                </a:solidFill>
              </a:rPr>
              <a:t>Young </a:t>
            </a:r>
            <a:r>
              <a:rPr lang="en-US" b="0" spc="0" dirty="0">
                <a:solidFill>
                  <a:schemeClr val="tx2">
                    <a:lumMod val="95000"/>
                  </a:schemeClr>
                </a:solidFill>
              </a:rPr>
              <a:t>people are fastest adopters </a:t>
            </a:r>
            <a:r>
              <a:rPr lang="en-US" b="0" spc="0" dirty="0" smtClean="0">
                <a:solidFill>
                  <a:schemeClr val="tx2">
                    <a:lumMod val="95000"/>
                  </a:schemeClr>
                </a:solidFill>
              </a:rPr>
              <a:t>of ICT</a:t>
            </a:r>
            <a:r>
              <a:rPr lang="en-US" b="0" spc="0" dirty="0" smtClean="0">
                <a:solidFill>
                  <a:srgbClr val="FFC000"/>
                </a:solidFill>
              </a:rPr>
              <a:t>– </a:t>
            </a:r>
            <a:r>
              <a:rPr lang="en-US" b="0" spc="0" dirty="0">
                <a:solidFill>
                  <a:srgbClr val="FFC000"/>
                </a:solidFill>
              </a:rPr>
              <a:t>95% 14-25 year olds </a:t>
            </a:r>
            <a:r>
              <a:rPr lang="en-US" b="0" spc="0" dirty="0" smtClean="0">
                <a:solidFill>
                  <a:srgbClr val="FFC000"/>
                </a:solidFill>
              </a:rPr>
              <a:t>online (Ewing 2009)</a:t>
            </a:r>
            <a:endParaRPr lang="en-US" b="0" spc="0" dirty="0">
              <a:solidFill>
                <a:srgbClr val="FFC000"/>
              </a:solidFill>
            </a:endParaRPr>
          </a:p>
          <a:p>
            <a:r>
              <a:rPr lang="en-US" b="0" spc="0" dirty="0">
                <a:solidFill>
                  <a:schemeClr val="tx2">
                    <a:lumMod val="95000"/>
                  </a:schemeClr>
                </a:solidFill>
              </a:rPr>
              <a:t>The internet ranks as </a:t>
            </a:r>
            <a:r>
              <a:rPr lang="en-US" b="0" spc="0" dirty="0" smtClean="0">
                <a:solidFill>
                  <a:schemeClr val="tx2">
                    <a:lumMod val="95000"/>
                  </a:schemeClr>
                </a:solidFill>
              </a:rPr>
              <a:t>this group’s </a:t>
            </a:r>
            <a:r>
              <a:rPr lang="en-US" b="0" spc="0" dirty="0" smtClean="0">
                <a:solidFill>
                  <a:srgbClr val="FFC000"/>
                </a:solidFill>
              </a:rPr>
              <a:t>preferred </a:t>
            </a:r>
            <a:r>
              <a:rPr lang="en-US" b="0" spc="0" dirty="0">
                <a:solidFill>
                  <a:srgbClr val="FFC000"/>
                </a:solidFill>
              </a:rPr>
              <a:t>source of help </a:t>
            </a:r>
            <a:r>
              <a:rPr lang="en-US" b="0" spc="0" dirty="0">
                <a:solidFill>
                  <a:schemeClr val="tx2">
                    <a:lumMod val="95000"/>
                  </a:schemeClr>
                </a:solidFill>
              </a:rPr>
              <a:t>after family and </a:t>
            </a:r>
            <a:r>
              <a:rPr lang="en-US" b="0" spc="0" dirty="0" smtClean="0">
                <a:solidFill>
                  <a:schemeClr val="tx2">
                    <a:lumMod val="95000"/>
                  </a:schemeClr>
                </a:solidFill>
              </a:rPr>
              <a:t>friends (Mission Australia 2009)</a:t>
            </a:r>
          </a:p>
          <a:p>
            <a:r>
              <a:rPr lang="en-US" b="0" spc="0" dirty="0">
                <a:solidFill>
                  <a:schemeClr val="tx2">
                    <a:lumMod val="95000"/>
                  </a:schemeClr>
                </a:solidFill>
              </a:rPr>
              <a:t>Emerging evidence that </a:t>
            </a:r>
            <a:r>
              <a:rPr lang="en-US" b="0" spc="0" dirty="0">
                <a:solidFill>
                  <a:schemeClr val="accent2"/>
                </a:solidFill>
              </a:rPr>
              <a:t>ICT based interventions can positively change knowledge and </a:t>
            </a:r>
            <a:r>
              <a:rPr lang="en-US" b="0" spc="0" dirty="0" err="1">
                <a:solidFill>
                  <a:schemeClr val="accent2"/>
                </a:solidFill>
              </a:rPr>
              <a:t>behaviour</a:t>
            </a:r>
            <a:r>
              <a:rPr lang="en-US" b="0" spc="0" dirty="0">
                <a:solidFill>
                  <a:schemeClr val="accent2"/>
                </a:solidFill>
              </a:rPr>
              <a:t> </a:t>
            </a:r>
            <a:endParaRPr lang="en-US" b="0" spc="0" dirty="0" smtClean="0">
              <a:solidFill>
                <a:schemeClr val="tx2">
                  <a:lumMod val="95000"/>
                </a:schemeClr>
              </a:solidFill>
            </a:endParaRPr>
          </a:p>
          <a:p>
            <a:endParaRPr lang="en-US" b="0" spc="0" dirty="0">
              <a:solidFill>
                <a:srgbClr val="FFC000"/>
              </a:solidFill>
            </a:endParaRPr>
          </a:p>
          <a:p>
            <a:pPr marL="0" indent="0">
              <a:buNone/>
            </a:pPr>
            <a:r>
              <a:rPr lang="en-US" b="0" spc="0" dirty="0" smtClean="0">
                <a:solidFill>
                  <a:srgbClr val="FFC000"/>
                </a:solidFill>
              </a:rPr>
              <a:t>Key advantages and characteristics of open-access online programs:</a:t>
            </a:r>
          </a:p>
          <a:p>
            <a:r>
              <a:rPr lang="en-US" b="0" spc="0" dirty="0">
                <a:solidFill>
                  <a:schemeClr val="tx2">
                    <a:lumMod val="95000"/>
                  </a:schemeClr>
                </a:solidFill>
              </a:rPr>
              <a:t>Cost-efficient, scalable, interactive, anonymous, available 24/7 and </a:t>
            </a:r>
            <a:r>
              <a:rPr lang="en-US" b="0" spc="0" dirty="0">
                <a:solidFill>
                  <a:srgbClr val="FFC000"/>
                </a:solidFill>
              </a:rPr>
              <a:t>can tailor delivery to suit individual needs</a:t>
            </a:r>
          </a:p>
          <a:p>
            <a:pPr marL="0" indent="0">
              <a:buNone/>
            </a:pPr>
            <a:endParaRPr lang="en-US" b="0" spc="0" dirty="0">
              <a:solidFill>
                <a:schemeClr val="tx2">
                  <a:lumMod val="95000"/>
                </a:schemeClr>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6</a:t>
            </a:fld>
            <a:endParaRPr lang="en-US"/>
          </a:p>
        </p:txBody>
      </p:sp>
      <p:sp>
        <p:nvSpPr>
          <p:cNvPr id="6" name="Footer Placeholder 5"/>
          <p:cNvSpPr>
            <a:spLocks noGrp="1"/>
          </p:cNvSpPr>
          <p:nvPr>
            <p:ph type="ftr" sz="quarter" idx="11"/>
          </p:nvPr>
        </p:nvSpPr>
        <p:spPr/>
        <p:txBody>
          <a:bodyPr/>
          <a:lstStyle/>
          <a:p>
            <a:r>
              <a:rPr lang="en-US" dirty="0" err="1" smtClean="0"/>
              <a:t>Inspire's</a:t>
            </a:r>
            <a:r>
              <a:rPr lang="en-US" dirty="0" smtClean="0"/>
              <a:t> mission is to help young people lead happier lives</a:t>
            </a:r>
            <a:endParaRPr lang="en-US" dirty="0"/>
          </a:p>
        </p:txBody>
      </p:sp>
    </p:spTree>
    <p:extLst>
      <p:ext uri="{BB962C8B-B14F-4D97-AF65-F5344CB8AC3E}">
        <p14:creationId xmlns:p14="http://schemas.microsoft.com/office/powerpoint/2010/main" val="2292672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ReachOut.com – an open-access online mental health promotion program</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b="0" spc="0" dirty="0" smtClean="0">
                <a:solidFill>
                  <a:schemeClr val="tx2">
                    <a:lumMod val="95000"/>
                  </a:schemeClr>
                </a:solidFill>
              </a:rPr>
              <a:t>Established in 1997 </a:t>
            </a:r>
          </a:p>
          <a:p>
            <a:r>
              <a:rPr lang="en-US" b="0" spc="0" dirty="0" smtClean="0">
                <a:solidFill>
                  <a:schemeClr val="tx2">
                    <a:lumMod val="95000"/>
                  </a:schemeClr>
                </a:solidFill>
              </a:rPr>
              <a:t>Aims to prevent the development of mental health problems amongst young people aged 14-25 and contribute to reduced suicide by</a:t>
            </a:r>
          </a:p>
          <a:p>
            <a:pPr lvl="1"/>
            <a:r>
              <a:rPr lang="en-US" sz="2000" b="0" spc="0" dirty="0" smtClean="0">
                <a:solidFill>
                  <a:schemeClr val="accent2"/>
                </a:solidFill>
              </a:rPr>
              <a:t>Increasing social connection and belonging</a:t>
            </a:r>
          </a:p>
          <a:p>
            <a:pPr lvl="1"/>
            <a:r>
              <a:rPr lang="en-US" sz="2000" b="0" spc="0" dirty="0" smtClean="0">
                <a:solidFill>
                  <a:schemeClr val="accent2"/>
                </a:solidFill>
              </a:rPr>
              <a:t>Increasing mental health literacy and reducing stigma</a:t>
            </a:r>
          </a:p>
          <a:p>
            <a:pPr lvl="1"/>
            <a:r>
              <a:rPr lang="en-US" sz="2000" b="0" spc="0" dirty="0" smtClean="0">
                <a:solidFill>
                  <a:schemeClr val="accent2"/>
                </a:solidFill>
              </a:rPr>
              <a:t>Increasing help-seeking*</a:t>
            </a:r>
          </a:p>
          <a:p>
            <a:r>
              <a:rPr lang="en-US" b="0" spc="0" dirty="0" smtClean="0">
                <a:solidFill>
                  <a:schemeClr val="tx2">
                    <a:lumMod val="95000"/>
                  </a:schemeClr>
                </a:solidFill>
              </a:rPr>
              <a:t>Achieved through a comprehensive mix of universal, selective and early-intervention strategies</a:t>
            </a:r>
          </a:p>
          <a:p>
            <a:r>
              <a:rPr lang="en-US" b="0" spc="0" dirty="0" smtClean="0">
                <a:solidFill>
                  <a:schemeClr val="tx2">
                    <a:lumMod val="95000"/>
                  </a:schemeClr>
                </a:solidFill>
              </a:rPr>
              <a:t>Open-access and unstructured program </a:t>
            </a:r>
            <a:r>
              <a:rPr lang="en-US" b="0" spc="0" dirty="0" smtClean="0">
                <a:solidFill>
                  <a:schemeClr val="tx2">
                    <a:lumMod val="95000"/>
                  </a:schemeClr>
                </a:solidFill>
                <a:sym typeface="Wingdings"/>
              </a:rPr>
              <a:t> </a:t>
            </a:r>
            <a:r>
              <a:rPr lang="en-US" b="0" spc="0" dirty="0" smtClean="0">
                <a:solidFill>
                  <a:srgbClr val="FFC000"/>
                </a:solidFill>
                <a:sym typeface="Wingdings"/>
              </a:rPr>
              <a:t>users tailor their own experience</a:t>
            </a:r>
            <a:endParaRPr lang="en-US" b="0" spc="0" dirty="0" smtClean="0">
              <a:solidFill>
                <a:srgbClr val="FFC000"/>
              </a:solidFill>
            </a:endParaRPr>
          </a:p>
          <a:p>
            <a:endParaRPr lang="en-US" dirty="0" smtClean="0">
              <a:solidFill>
                <a:schemeClr val="tx2">
                  <a:lumMod val="95000"/>
                </a:schemeClr>
              </a:solidFill>
            </a:endParaRPr>
          </a:p>
          <a:p>
            <a:endParaRPr lang="en-US" dirty="0" smtClean="0">
              <a:solidFill>
                <a:schemeClr val="tx2">
                  <a:lumMod val="95000"/>
                </a:schemeClr>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spTree>
    <p:extLst>
      <p:ext uri="{BB962C8B-B14F-4D97-AF65-F5344CB8AC3E}">
        <p14:creationId xmlns:p14="http://schemas.microsoft.com/office/powerpoint/2010/main" val="319653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smtClean="0">
                <a:solidFill>
                  <a:schemeClr val="accent2"/>
                </a:solidFill>
              </a:rPr>
              <a:t>Key program components</a:t>
            </a:r>
            <a:endParaRPr lang="en-US" dirty="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graphicFrame>
        <p:nvGraphicFramePr>
          <p:cNvPr id="9" name="Group 1055"/>
          <p:cNvGraphicFramePr>
            <a:graphicFrameLocks noGrp="1"/>
          </p:cNvGraphicFramePr>
          <p:nvPr>
            <p:extLst>
              <p:ext uri="{D42A27DB-BD31-4B8C-83A1-F6EECF244321}">
                <p14:modId xmlns:p14="http://schemas.microsoft.com/office/powerpoint/2010/main" val="4218846846"/>
              </p:ext>
            </p:extLst>
          </p:nvPr>
        </p:nvGraphicFramePr>
        <p:xfrm>
          <a:off x="539552" y="1340768"/>
          <a:ext cx="8050983" cy="4441826"/>
        </p:xfrm>
        <a:graphic>
          <a:graphicData uri="http://schemas.openxmlformats.org/drawingml/2006/table">
            <a:tbl>
              <a:tblPr/>
              <a:tblGrid>
                <a:gridCol w="1608521"/>
                <a:gridCol w="1611872"/>
                <a:gridCol w="1608521"/>
                <a:gridCol w="1565886"/>
                <a:gridCol w="1656183"/>
              </a:tblGrid>
              <a:tr h="655638">
                <a:tc gridSpan="5">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AU" sz="22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sym typeface="Wingdings" pitchFamily="-60" charset="2"/>
                        </a:rPr>
                        <a:t></a:t>
                      </a:r>
                      <a:r>
                        <a:rPr kumimoji="0" lang="en-AU" sz="22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rPr>
                        <a:t> Youth participation </a:t>
                      </a:r>
                      <a:r>
                        <a:rPr kumimoji="0" lang="en-AU" sz="22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sym typeface="Wingdings" pitchFamily="-60" charset="2"/>
                        </a:rPr>
                        <a:t></a:t>
                      </a:r>
                      <a:endParaRPr kumimoji="0" lang="en-US" sz="22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53539" marR="53539" marT="0" marB="0" anchor="ctr" horzOverflow="overflow">
                    <a:lnL w="12700" cap="flat" cmpd="sng" algn="ctr">
                      <a:solidFill>
                        <a:srgbClr val="FBB038"/>
                      </a:solidFill>
                      <a:prstDash val="solid"/>
                      <a:round/>
                      <a:headEnd type="none" w="med" len="med"/>
                      <a:tailEnd type="none" w="med" len="med"/>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0313">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800" b="0" i="0" u="none" strike="noStrike" cap="none" normalizeH="0" baseline="0" dirty="0">
                        <a:ln>
                          <a:noFill/>
                        </a:ln>
                        <a:solidFill>
                          <a:srgbClr val="4B4B4B"/>
                        </a:solidFill>
                        <a:effectLst/>
                        <a:latin typeface="Arial"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2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rPr>
                        <a:t>1</a:t>
                      </a:r>
                      <a:endParaRPr kumimoji="0" lang="en-US" sz="28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1600" b="0" i="0" u="none" strike="noStrike" cap="none" normalizeH="0" baseline="0" dirty="0" smtClean="0">
                          <a:ln>
                            <a:noFill/>
                          </a:ln>
                          <a:solidFill>
                            <a:srgbClr val="FFFFFF"/>
                          </a:solidFill>
                          <a:effectLst/>
                          <a:latin typeface="Arial Rounded MT Bold" pitchFamily="-60" charset="0"/>
                          <a:ea typeface="Calibri" pitchFamily="-60" charset="0"/>
                          <a:cs typeface="Calibri" pitchFamily="-60" charset="0"/>
                        </a:rPr>
                        <a:t>Facts + stories</a:t>
                      </a:r>
                      <a:endParaRPr kumimoji="0" lang="en-US" sz="16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0" marR="0" marT="0" marB="0" horzOverflow="overflow">
                    <a:lnL w="12700" cap="flat" cmpd="sng" algn="ctr">
                      <a:solidFill>
                        <a:srgbClr val="4B4B4B"/>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4B4B4B"/>
                    </a:solidFill>
                  </a:tcPr>
                </a:tc>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2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rPr>
                        <a:t>2</a:t>
                      </a:r>
                      <a:endParaRPr kumimoji="0" lang="en-US" sz="28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1600" b="0" i="0" u="none" strike="noStrike" cap="none" normalizeH="0" baseline="0" dirty="0" smtClean="0">
                          <a:ln>
                            <a:noFill/>
                          </a:ln>
                          <a:solidFill>
                            <a:srgbClr val="FFFFFF"/>
                          </a:solidFill>
                          <a:effectLst/>
                          <a:latin typeface="Arial Rounded MT Bold" pitchFamily="-60" charset="0"/>
                          <a:ea typeface="Calibri" pitchFamily="-60" charset="0"/>
                          <a:cs typeface="Calibri" pitchFamily="-60" charset="0"/>
                        </a:rPr>
                        <a:t>Online</a:t>
                      </a:r>
                      <a:br>
                        <a:rPr kumimoji="0" lang="en-AU" sz="1600" b="0" i="0" u="none" strike="noStrike" cap="none" normalizeH="0" baseline="0" dirty="0" smtClean="0">
                          <a:ln>
                            <a:noFill/>
                          </a:ln>
                          <a:solidFill>
                            <a:srgbClr val="FFFFFF"/>
                          </a:solidFill>
                          <a:effectLst/>
                          <a:latin typeface="Arial Rounded MT Bold" pitchFamily="-60" charset="0"/>
                          <a:ea typeface="Calibri" pitchFamily="-60" charset="0"/>
                          <a:cs typeface="Calibri" pitchFamily="-60" charset="0"/>
                        </a:rPr>
                      </a:br>
                      <a:r>
                        <a:rPr kumimoji="0" lang="en-AU" sz="1600" b="0" i="0" u="none" strike="noStrike" cap="none" normalizeH="0" baseline="0" dirty="0" smtClean="0">
                          <a:ln>
                            <a:noFill/>
                          </a:ln>
                          <a:solidFill>
                            <a:srgbClr val="FFFFFF"/>
                          </a:solidFill>
                          <a:effectLst/>
                          <a:latin typeface="Arial Rounded MT Bold" pitchFamily="-60" charset="0"/>
                          <a:ea typeface="Calibri" pitchFamily="-60" charset="0"/>
                          <a:cs typeface="Calibri" pitchFamily="-60" charset="0"/>
                        </a:rPr>
                        <a:t>Community</a:t>
                      </a:r>
                      <a:endParaRPr kumimoji="0" lang="en-US" sz="16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4B4B4B"/>
                    </a:solidFill>
                  </a:tcPr>
                </a:tc>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2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rPr>
                        <a:t>3</a:t>
                      </a:r>
                      <a:endParaRPr kumimoji="0" lang="en-US" sz="28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16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rPr>
                        <a:t>Social marketing</a:t>
                      </a:r>
                      <a:endParaRPr kumimoji="0" lang="en-US" sz="16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4B4B4B"/>
                    </a:solidFill>
                  </a:tcPr>
                </a:tc>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2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rPr>
                        <a:t>4</a:t>
                      </a:r>
                      <a:endParaRPr kumimoji="0" lang="en-US" sz="28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p>
                      <a:pPr marL="201613" marR="0" lvl="0" indent="0" algn="l" defTabSz="914400" rtl="0" eaLnBrk="1" fontAlgn="base" latinLnBrk="0" hangingPunct="1">
                        <a:lnSpc>
                          <a:spcPct val="115000"/>
                        </a:lnSpc>
                        <a:spcBef>
                          <a:spcPct val="0"/>
                        </a:spcBef>
                        <a:spcAft>
                          <a:spcPct val="0"/>
                        </a:spcAft>
                        <a:buClrTx/>
                        <a:buSzTx/>
                        <a:buFontTx/>
                        <a:buNone/>
                        <a:tabLst/>
                      </a:pPr>
                      <a:r>
                        <a:rPr kumimoji="0" lang="en-AU" sz="1600" b="0" i="0" u="none" strike="noStrike" cap="none" normalizeH="0" baseline="0" dirty="0" smtClean="0">
                          <a:ln>
                            <a:noFill/>
                          </a:ln>
                          <a:solidFill>
                            <a:srgbClr val="FFFFFF"/>
                          </a:solidFill>
                          <a:effectLst/>
                          <a:latin typeface="Arial Rounded MT Bold" pitchFamily="-60" charset="0"/>
                          <a:ea typeface="Calibri" pitchFamily="-60" charset="0"/>
                          <a:cs typeface="Calibri" pitchFamily="-60" charset="0"/>
                        </a:rPr>
                        <a:t>Teachers + professionals</a:t>
                      </a:r>
                      <a:endParaRPr kumimoji="0" lang="en-US" sz="16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4B4B4B"/>
                    </a:solidFill>
                  </a:tcPr>
                </a:tc>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28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rPr>
                        <a:t>6</a:t>
                      </a:r>
                      <a:endParaRPr kumimoji="0" lang="en-US" sz="28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p>
                      <a:pPr marL="201613" marR="0" lvl="0" indent="0" algn="ctr" defTabSz="914400" rtl="0" eaLnBrk="1" fontAlgn="base" latinLnBrk="0" hangingPunct="1">
                        <a:lnSpc>
                          <a:spcPct val="115000"/>
                        </a:lnSpc>
                        <a:spcBef>
                          <a:spcPct val="0"/>
                        </a:spcBef>
                        <a:spcAft>
                          <a:spcPct val="0"/>
                        </a:spcAft>
                        <a:buClrTx/>
                        <a:buSzTx/>
                        <a:buFontTx/>
                        <a:buNone/>
                        <a:tabLst/>
                      </a:pPr>
                      <a:r>
                        <a:rPr kumimoji="0" lang="en-AU" sz="1600" b="0" i="0" u="none" strike="noStrike" cap="none" normalizeH="0" baseline="0" dirty="0" smtClean="0">
                          <a:ln>
                            <a:noFill/>
                          </a:ln>
                          <a:solidFill>
                            <a:srgbClr val="FFFFFF"/>
                          </a:solidFill>
                          <a:effectLst/>
                          <a:latin typeface="Arial Rounded MT Bold" pitchFamily="-60" charset="0"/>
                          <a:ea typeface="Calibri" pitchFamily="-60" charset="0"/>
                          <a:cs typeface="Calibri" pitchFamily="-60" charset="0"/>
                        </a:rPr>
                        <a:t>Interactive CBT game</a:t>
                      </a:r>
                      <a:endParaRPr kumimoji="0" lang="en-US" sz="16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0" marR="0" marT="0" marB="0" horzOverflow="overflow">
                    <a:lnL w="19050" cap="flat" cmpd="sng" algn="ctr">
                      <a:solidFill>
                        <a:srgbClr val="FFFFFF"/>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4B4B4B"/>
                    </a:solidFill>
                  </a:tcPr>
                </a:tc>
              </a:tr>
              <a:tr h="2555875">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endParaRPr>
                    </a:p>
                    <a:p>
                      <a:pPr marL="201613" marR="0" lvl="0" indent="0" algn="l" defTabSz="914400" rtl="0" eaLnBrk="1" fontAlgn="base" latinLnBrk="0" hangingPunct="1">
                        <a:lnSpc>
                          <a:spcPct val="115000"/>
                        </a:lnSpc>
                        <a:spcBef>
                          <a:spcPct val="0"/>
                        </a:spcBef>
                        <a:spcAft>
                          <a:spcPct val="0"/>
                        </a:spcAft>
                        <a:buClrTx/>
                        <a:buSzTx/>
                        <a:buFontTx/>
                        <a:buNone/>
                        <a:tabLst/>
                      </a:pP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Targeted, audience </a:t>
                      </a:r>
                      <a:r>
                        <a:rPr kumimoji="0" lang="en-AU" sz="1000" b="0" i="0" u="none" strike="noStrike" cap="none" normalizeH="0" baseline="0" dirty="0" smtClean="0">
                          <a:ln>
                            <a:noFill/>
                          </a:ln>
                          <a:solidFill>
                            <a:srgbClr val="4B4B4B"/>
                          </a:solidFill>
                          <a:effectLst/>
                          <a:latin typeface="Arial" pitchFamily="-60" charset="0"/>
                          <a:ea typeface="Calibri" pitchFamily="-60" charset="0"/>
                          <a:cs typeface="Calibri" pitchFamily="-60" charset="0"/>
                        </a:rPr>
                        <a:t>focused, evidence based </a:t>
                      </a: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content </a:t>
                      </a:r>
                      <a:r>
                        <a:rPr kumimoji="0" lang="en-AU" sz="1000" b="0" i="0" u="none" strike="noStrike" cap="none" normalizeH="0" baseline="0" dirty="0" smtClean="0">
                          <a:ln>
                            <a:noFill/>
                          </a:ln>
                          <a:solidFill>
                            <a:srgbClr val="4B4B4B"/>
                          </a:solidFill>
                          <a:effectLst/>
                          <a:latin typeface="Arial" pitchFamily="-60" charset="0"/>
                          <a:ea typeface="Calibri" pitchFamily="-60" charset="0"/>
                          <a:cs typeface="Calibri" pitchFamily="-60" charset="0"/>
                        </a:rPr>
                        <a:t>disseminated across </a:t>
                      </a: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our platforms and syndicated through media and our partners.</a:t>
                      </a:r>
                    </a:p>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endParaRPr>
                    </a:p>
                    <a:p>
                      <a:pPr marL="201613" marR="0" lvl="0" indent="0" algn="l" defTabSz="914400" rtl="0" eaLnBrk="1" fontAlgn="base" latinLnBrk="0" hangingPunct="1">
                        <a:lnSpc>
                          <a:spcPct val="115000"/>
                        </a:lnSpc>
                        <a:spcBef>
                          <a:spcPct val="0"/>
                        </a:spcBef>
                        <a:spcAft>
                          <a:spcPct val="0"/>
                        </a:spcAft>
                        <a:buClrTx/>
                        <a:buSzTx/>
                        <a:buFontTx/>
                        <a:buNone/>
                        <a:tabLst/>
                      </a:pP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Increased focus on media – rich and portable formats</a:t>
                      </a:r>
                      <a:endParaRPr kumimoji="0" lang="en-US" sz="10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53539" marR="53539" marT="0" marB="0" horzOverflow="overflow">
                    <a:lnL w="12700" cap="flat" cmpd="sng" algn="ctr">
                      <a:no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noFill/>
                      <a:prstDash val="dash"/>
                      <a:round/>
                      <a:headEnd type="none" w="med" len="med"/>
                      <a:tailEnd type="none" w="med" len="med"/>
                    </a:lnB>
                    <a:lnTlToBr>
                      <a:noFill/>
                    </a:lnTlToBr>
                    <a:lnBlToTr>
                      <a:noFill/>
                    </a:lnBlToTr>
                    <a:solidFill>
                      <a:schemeClr val="bg1"/>
                    </a:solidFill>
                  </a:tcPr>
                </a:tc>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10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endParaRPr>
                    </a:p>
                    <a:p>
                      <a:pPr marL="201613" marR="0" lvl="0" indent="0" algn="l" defTabSz="914400" rtl="0" eaLnBrk="1" fontAlgn="base" latinLnBrk="0" hangingPunct="1">
                        <a:lnSpc>
                          <a:spcPct val="115000"/>
                        </a:lnSpc>
                        <a:spcBef>
                          <a:spcPct val="0"/>
                        </a:spcBef>
                        <a:spcAft>
                          <a:spcPct val="0"/>
                        </a:spcAft>
                        <a:buClrTx/>
                        <a:buSzTx/>
                        <a:buFontTx/>
                        <a:buNone/>
                        <a:tabLst/>
                      </a:pP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Online peer to peer support to build social connections and reduce feelings of isolation.</a:t>
                      </a:r>
                    </a:p>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endParaRPr>
                    </a:p>
                    <a:p>
                      <a:pPr marL="201613" marR="0" lvl="0" indent="0" algn="l" defTabSz="914400" rtl="0" eaLnBrk="1" fontAlgn="base" latinLnBrk="0" hangingPunct="1">
                        <a:lnSpc>
                          <a:spcPct val="115000"/>
                        </a:lnSpc>
                        <a:spcBef>
                          <a:spcPct val="0"/>
                        </a:spcBef>
                        <a:spcAft>
                          <a:spcPct val="0"/>
                        </a:spcAft>
                        <a:buClrTx/>
                        <a:buSzTx/>
                        <a:buFontTx/>
                        <a:buNone/>
                        <a:tabLst/>
                      </a:pP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Online forums, and </a:t>
                      </a:r>
                      <a:r>
                        <a:rPr kumimoji="0" lang="en-AU" sz="1000" b="0" i="0" u="none" strike="noStrike" cap="none" normalizeH="0" baseline="0" dirty="0" smtClean="0">
                          <a:ln>
                            <a:noFill/>
                          </a:ln>
                          <a:solidFill>
                            <a:srgbClr val="4B4B4B"/>
                          </a:solidFill>
                          <a:effectLst/>
                          <a:latin typeface="Arial" pitchFamily="-60" charset="0"/>
                          <a:ea typeface="Calibri" pitchFamily="-60" charset="0"/>
                          <a:cs typeface="Calibri" pitchFamily="-60" charset="0"/>
                        </a:rPr>
                        <a:t>outreach via social networking sites  </a:t>
                      </a: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 </a:t>
                      </a:r>
                      <a:r>
                        <a:rPr kumimoji="0" lang="en-AU" sz="1000" b="0" i="0" u="none" strike="noStrike" cap="none" normalizeH="0" baseline="0" dirty="0" err="1">
                          <a:ln>
                            <a:noFill/>
                          </a:ln>
                          <a:solidFill>
                            <a:srgbClr val="4B4B4B"/>
                          </a:solidFill>
                          <a:effectLst/>
                          <a:latin typeface="Arial" pitchFamily="-60" charset="0"/>
                          <a:ea typeface="Calibri" pitchFamily="-60" charset="0"/>
                          <a:cs typeface="Calibri" pitchFamily="-60" charset="0"/>
                        </a:rPr>
                        <a:t>Habbo</a:t>
                      </a: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 Hotel.</a:t>
                      </a:r>
                      <a:endParaRPr kumimoji="0" lang="en-US" sz="10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53539" marR="53539" marT="0" marB="0" horzOverflow="overflow">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noFill/>
                      <a:prstDash val="dash"/>
                      <a:round/>
                      <a:headEnd type="none" w="med" len="med"/>
                      <a:tailEnd type="none" w="med" len="med"/>
                    </a:lnB>
                    <a:lnTlToBr>
                      <a:noFill/>
                    </a:lnTlToBr>
                    <a:lnBlToTr>
                      <a:noFill/>
                    </a:lnBlToTr>
                    <a:solidFill>
                      <a:schemeClr val="bg1"/>
                    </a:solidFill>
                  </a:tcPr>
                </a:tc>
                <a:tc>
                  <a:txBody>
                    <a:bodyPr/>
                    <a:lstStyle/>
                    <a:p>
                      <a:pPr marL="201613" marR="0" lvl="0" indent="0" algn="l" defTabSz="914400" rtl="0" eaLnBrk="1" fontAlgn="base" latinLnBrk="0" hangingPunct="1">
                        <a:lnSpc>
                          <a:spcPct val="115000"/>
                        </a:lnSpc>
                        <a:spcBef>
                          <a:spcPct val="0"/>
                        </a:spcBef>
                        <a:spcAft>
                          <a:spcPct val="0"/>
                        </a:spcAft>
                        <a:buClrTx/>
                        <a:buSzTx/>
                        <a:buFontTx/>
                        <a:buNone/>
                        <a:tabLst/>
                      </a:pPr>
                      <a:endParaRPr kumimoji="0" lang="en-AU" sz="1000" b="0" i="0" u="none" strike="noStrike" cap="none" normalizeH="0" baseline="0" dirty="0">
                        <a:ln>
                          <a:noFill/>
                        </a:ln>
                        <a:solidFill>
                          <a:srgbClr val="FFFFFF"/>
                        </a:solidFill>
                        <a:effectLst/>
                        <a:latin typeface="Arial Rounded MT Bold" pitchFamily="-60" charset="0"/>
                        <a:ea typeface="Calibri" pitchFamily="-60" charset="0"/>
                        <a:cs typeface="Calibri" pitchFamily="-60" charset="0"/>
                      </a:endParaRPr>
                    </a:p>
                    <a:p>
                      <a:pPr marL="201613" marR="0" lvl="0" indent="0" algn="l" defTabSz="914400" rtl="0" eaLnBrk="1" fontAlgn="base" latinLnBrk="0" hangingPunct="1">
                        <a:lnSpc>
                          <a:spcPct val="115000"/>
                        </a:lnSpc>
                        <a:spcBef>
                          <a:spcPct val="0"/>
                        </a:spcBef>
                        <a:spcAft>
                          <a:spcPct val="0"/>
                        </a:spcAft>
                        <a:buClrTx/>
                        <a:buSzTx/>
                        <a:buFontTx/>
                        <a:buNone/>
                        <a:tabLst/>
                      </a:pP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Awareness campaigns and social marketing initiatives that span online</a:t>
                      </a:r>
                      <a:r>
                        <a:rPr kumimoji="0" lang="en-AU" sz="1000" b="0" i="0" u="none" strike="noStrike" cap="none" normalizeH="0" baseline="0" dirty="0" smtClean="0">
                          <a:ln>
                            <a:noFill/>
                          </a:ln>
                          <a:solidFill>
                            <a:srgbClr val="4B4B4B"/>
                          </a:solidFill>
                          <a:effectLst/>
                          <a:latin typeface="Arial" pitchFamily="-60" charset="0"/>
                          <a:ea typeface="Calibri" pitchFamily="-60" charset="0"/>
                          <a:cs typeface="Calibri" pitchFamily="-60" charset="0"/>
                        </a:rPr>
                        <a:t>, social media, </a:t>
                      </a:r>
                      <a:r>
                        <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rPr>
                        <a:t>traditional media and place-based strategies.</a:t>
                      </a:r>
                    </a:p>
                  </a:txBody>
                  <a:tcPr marL="53539" marR="53539" marT="0" marB="0" horzOverflow="overflow">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noFill/>
                      <a:prstDash val="dash"/>
                      <a:round/>
                      <a:headEnd type="none" w="med" len="med"/>
                      <a:tailEnd type="none" w="med" len="med"/>
                    </a:lnB>
                    <a:lnTlToBr>
                      <a:noFill/>
                    </a:lnTlToBr>
                    <a:lnBlToTr>
                      <a:noFill/>
                    </a:lnBlToTr>
                    <a:solidFill>
                      <a:schemeClr val="bg1"/>
                    </a:solidFill>
                  </a:tcPr>
                </a:tc>
                <a:tc>
                  <a:txBody>
                    <a:bodyPr/>
                    <a:lstStyle/>
                    <a:p>
                      <a:pPr marL="95250" marR="0" lvl="0" indent="0" algn="l" defTabSz="914400" rtl="0" eaLnBrk="1" fontAlgn="base" latinLnBrk="0" hangingPunct="1">
                        <a:lnSpc>
                          <a:spcPct val="115000"/>
                        </a:lnSpc>
                        <a:spcBef>
                          <a:spcPct val="0"/>
                        </a:spcBef>
                        <a:spcAft>
                          <a:spcPct val="0"/>
                        </a:spcAft>
                        <a:buClrTx/>
                        <a:buSzTx/>
                        <a:buFontTx/>
                        <a:buNone/>
                        <a:tabLst/>
                      </a:pPr>
                      <a:endParaRPr kumimoji="0" lang="en-AU" sz="1000" b="0" i="0" u="none" strike="noStrike" cap="none" normalizeH="0" baseline="0" dirty="0">
                        <a:ln>
                          <a:noFill/>
                        </a:ln>
                        <a:solidFill>
                          <a:srgbClr val="4B4B4B"/>
                        </a:solidFill>
                        <a:effectLst/>
                        <a:latin typeface="Arial" pitchFamily="-60" charset="0"/>
                        <a:ea typeface="Calibri" pitchFamily="-60" charset="0"/>
                        <a:cs typeface="Calibri" pitchFamily="-60" charset="0"/>
                      </a:endParaRPr>
                    </a:p>
                    <a:p>
                      <a:pPr marL="95250" marR="0" lvl="0" indent="0" algn="l" defTabSz="914400" rtl="0" eaLnBrk="1" fontAlgn="base" latinLnBrk="0" hangingPunct="1">
                        <a:lnSpc>
                          <a:spcPct val="115000"/>
                        </a:lnSpc>
                        <a:spcBef>
                          <a:spcPct val="0"/>
                        </a:spcBef>
                        <a:spcAft>
                          <a:spcPct val="0"/>
                        </a:spcAft>
                        <a:buClrTx/>
                        <a:buSzTx/>
                        <a:buFontTx/>
                        <a:buNone/>
                        <a:tabLst/>
                      </a:pPr>
                      <a:r>
                        <a:rPr kumimoji="0" lang="en-AU" sz="1000" b="0" i="0" u="none" strike="noStrike" cap="none" normalizeH="0" baseline="0" dirty="0" smtClean="0">
                          <a:ln>
                            <a:noFill/>
                          </a:ln>
                          <a:solidFill>
                            <a:srgbClr val="4B4B4B"/>
                          </a:solidFill>
                          <a:effectLst/>
                          <a:latin typeface="Arial" pitchFamily="-60" charset="0"/>
                          <a:ea typeface="Calibri" pitchFamily="-60" charset="0"/>
                          <a:cs typeface="Calibri" pitchFamily="-60" charset="0"/>
                        </a:rPr>
                        <a:t>Sister websites containing resources for teachers and professionals who work with young people in health and community settings</a:t>
                      </a:r>
                      <a:endParaRPr kumimoji="0" lang="en-US" sz="10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53539" marR="53539" marT="0" marB="0" horzOverflow="overflow">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noFill/>
                      <a:prstDash val="dash"/>
                      <a:round/>
                      <a:headEnd type="none" w="med" len="med"/>
                      <a:tailEnd type="none" w="med" len="med"/>
                    </a:lnB>
                    <a:lnTlToBr>
                      <a:noFill/>
                    </a:lnTlToBr>
                    <a:lnBlToTr>
                      <a:noFill/>
                    </a:lnBlToTr>
                    <a:solidFill>
                      <a:schemeClr val="bg1"/>
                    </a:solidFill>
                  </a:tcPr>
                </a:tc>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4B4B4B"/>
                        </a:solidFill>
                        <a:effectLst/>
                        <a:latin typeface="Arial" pitchFamily="-60" charset="0"/>
                        <a:ea typeface="Times New Roman" pitchFamily="-60" charset="0"/>
                        <a:cs typeface="Times New Roman" pitchFamily="-60" charset="0"/>
                      </a:endParaRPr>
                    </a:p>
                    <a:p>
                      <a:pPr marL="95250" marR="0" lvl="0" indent="0" algn="l" defTabSz="914400" rtl="0" eaLnBrk="1" fontAlgn="base" latinLnBrk="0" hangingPunct="1">
                        <a:lnSpc>
                          <a:spcPct val="115000"/>
                        </a:lnSpc>
                        <a:spcBef>
                          <a:spcPct val="0"/>
                        </a:spcBef>
                        <a:spcAft>
                          <a:spcPct val="0"/>
                        </a:spcAft>
                        <a:buClrTx/>
                        <a:buSzTx/>
                        <a:buFontTx/>
                        <a:buNone/>
                        <a:tabLst/>
                      </a:pPr>
                      <a:r>
                        <a:rPr kumimoji="0" lang="en-AU" sz="1000" b="0" i="0" u="none" strike="noStrike" cap="none" normalizeH="0" baseline="0" dirty="0" err="1" smtClean="0">
                          <a:ln>
                            <a:noFill/>
                          </a:ln>
                          <a:solidFill>
                            <a:srgbClr val="4B4B4B"/>
                          </a:solidFill>
                          <a:effectLst/>
                          <a:latin typeface="Arial" pitchFamily="-60" charset="0"/>
                          <a:ea typeface="Calibri" pitchFamily="-60" charset="0"/>
                          <a:cs typeface="Calibri" pitchFamily="-60" charset="0"/>
                        </a:rPr>
                        <a:t>ReachOut</a:t>
                      </a:r>
                      <a:r>
                        <a:rPr kumimoji="0" lang="en-AU" sz="1000" b="0" i="0" u="none" strike="noStrike" cap="none" normalizeH="0" baseline="0" dirty="0" smtClean="0">
                          <a:ln>
                            <a:noFill/>
                          </a:ln>
                          <a:solidFill>
                            <a:srgbClr val="4B4B4B"/>
                          </a:solidFill>
                          <a:effectLst/>
                          <a:latin typeface="Arial" pitchFamily="-60" charset="0"/>
                          <a:ea typeface="Calibri" pitchFamily="-60" charset="0"/>
                          <a:cs typeface="Calibri" pitchFamily="-60" charset="0"/>
                        </a:rPr>
                        <a:t> central uses principles of CBT to explore how thoughts and behaviour can affect feelings; and to develop social skills</a:t>
                      </a:r>
                      <a:endParaRPr kumimoji="0" lang="en-US" sz="1000" b="0" i="0" u="none" strike="noStrike" cap="none" normalizeH="0" baseline="0" dirty="0">
                        <a:ln>
                          <a:noFill/>
                        </a:ln>
                        <a:solidFill>
                          <a:schemeClr val="tx1"/>
                        </a:solidFill>
                        <a:effectLst/>
                        <a:latin typeface="Calibri" pitchFamily="-60" charset="0"/>
                        <a:ea typeface="Calibri" pitchFamily="-60" charset="0"/>
                        <a:cs typeface="Calibri" pitchFamily="-60" charset="0"/>
                      </a:endParaRPr>
                    </a:p>
                  </a:txBody>
                  <a:tcPr marL="53539" marR="53539" marT="0" marB="0" horzOverflow="overflow">
                    <a:lnL w="12700" cap="flat" cmpd="sng" algn="ctr">
                      <a:solidFill>
                        <a:srgbClr val="000000"/>
                      </a:solidFill>
                      <a:prstDash val="dash"/>
                      <a:round/>
                      <a:headEnd type="none" w="med" len="med"/>
                      <a:tailEnd type="none" w="med" len="med"/>
                    </a:lnL>
                    <a:lnR w="12700" cap="flat" cmpd="sng" algn="ctr">
                      <a:noFill/>
                      <a:prstDash val="dash"/>
                      <a:round/>
                      <a:headEnd type="none" w="med" len="med"/>
                      <a:tailEnd type="none" w="med" len="med"/>
                    </a:lnR>
                    <a:lnT>
                      <a:noFill/>
                    </a:lnT>
                    <a:lnB w="12700" cap="flat" cmpd="sng" algn="ctr">
                      <a:noFill/>
                      <a:prstDash val="dash"/>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203789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 y="4666489"/>
            <a:ext cx="9144000" cy="2191511"/>
          </a:xfrm>
          <a:prstGeom prst="rect">
            <a:avLst/>
          </a:prstGeom>
        </p:spPr>
      </p:pic>
      <p:sp>
        <p:nvSpPr>
          <p:cNvPr id="2" name="Title 1"/>
          <p:cNvSpPr>
            <a:spLocks noGrp="1"/>
          </p:cNvSpPr>
          <p:nvPr>
            <p:ph type="title"/>
          </p:nvPr>
        </p:nvSpPr>
        <p:spPr/>
        <p:txBody>
          <a:bodyPr/>
          <a:lstStyle/>
          <a:p>
            <a:r>
              <a:rPr lang="en-US" dirty="0" err="1" smtClean="0">
                <a:solidFill>
                  <a:schemeClr val="accent2"/>
                </a:solidFill>
              </a:rPr>
              <a:t>ReachOut</a:t>
            </a:r>
            <a:endParaRPr lang="en-US" dirty="0">
              <a:solidFill>
                <a:schemeClr val="accent2"/>
              </a:solidFill>
            </a:endParaRPr>
          </a:p>
        </p:txBody>
      </p:sp>
      <p:sp>
        <p:nvSpPr>
          <p:cNvPr id="4" name="Date Placeholder 3"/>
          <p:cNvSpPr>
            <a:spLocks noGrp="1"/>
          </p:cNvSpPr>
          <p:nvPr>
            <p:ph type="dt" sz="half" idx="10"/>
          </p:nvPr>
        </p:nvSpPr>
        <p:spPr/>
        <p:txBody>
          <a:bodyPr/>
          <a:lstStyle/>
          <a:p>
            <a:fld id="{F83022B1-4206-44C7-B3C6-A0B82C1A5638}" type="datetime1">
              <a:rPr lang="en-US" smtClean="0"/>
              <a:pPr/>
              <a:t>8/31/2011</a:t>
            </a:fld>
            <a:endParaRPr lang="en-US"/>
          </a:p>
        </p:txBody>
      </p:sp>
      <p:sp>
        <p:nvSpPr>
          <p:cNvPr id="5" name="Slide Number Placeholder 4"/>
          <p:cNvSpPr>
            <a:spLocks noGrp="1"/>
          </p:cNvSpPr>
          <p:nvPr>
            <p:ph type="sldNum" sz="quarter" idx="12"/>
          </p:nvPr>
        </p:nvSpPr>
        <p:spPr/>
        <p:txBody>
          <a:bodyPr/>
          <a:lstStyle/>
          <a:p>
            <a:fld id="{362C0771-F395-4E72-A6CE-DFEC615FAC3D}"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Inspire's mission is to help young people lead happier lives</a:t>
            </a:r>
            <a:endParaRPr lang="en-US"/>
          </a:p>
        </p:txBody>
      </p:sp>
      <p:pic>
        <p:nvPicPr>
          <p:cNvPr id="3" name="Picture 2" descr="RO.jpg"/>
          <p:cNvPicPr>
            <a:picLocks noChangeAspect="1"/>
          </p:cNvPicPr>
          <p:nvPr/>
        </p:nvPicPr>
        <p:blipFill rotWithShape="1">
          <a:blip r:embed="rId4">
            <a:extLst>
              <a:ext uri="{28A0092B-C50C-407E-A947-70E740481C1C}">
                <a14:useLocalDpi xmlns:a14="http://schemas.microsoft.com/office/drawing/2010/main" val="0"/>
              </a:ext>
            </a:extLst>
          </a:blip>
          <a:srcRect l="14583" t="13765" r="8898"/>
          <a:stretch/>
        </p:blipFill>
        <p:spPr>
          <a:xfrm>
            <a:off x="-31346" y="-72008"/>
            <a:ext cx="9877581" cy="6957392"/>
          </a:xfrm>
          <a:prstGeom prst="rect">
            <a:avLst/>
          </a:prstGeom>
        </p:spPr>
      </p:pic>
    </p:spTree>
    <p:extLst>
      <p:ext uri="{BB962C8B-B14F-4D97-AF65-F5344CB8AC3E}">
        <p14:creationId xmlns:p14="http://schemas.microsoft.com/office/powerpoint/2010/main" val="748451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 4 by 3 - 72dpi">
  <a:themeElements>
    <a:clrScheme name="Orange">
      <a:dk1>
        <a:sysClr val="windowText" lastClr="000000"/>
      </a:dk1>
      <a:lt1>
        <a:sysClr val="window" lastClr="FFFFFF"/>
      </a:lt1>
      <a:dk2>
        <a:srgbClr val="FFFFFF"/>
      </a:dk2>
      <a:lt2>
        <a:srgbClr val="EEECE1"/>
      </a:lt2>
      <a:accent1>
        <a:srgbClr val="FF0000"/>
      </a:accent1>
      <a:accent2>
        <a:srgbClr val="FFC000"/>
      </a:accent2>
      <a:accent3>
        <a:srgbClr val="FFFF00"/>
      </a:accent3>
      <a:accent4>
        <a:srgbClr val="E1D31D"/>
      </a:accent4>
      <a:accent5>
        <a:srgbClr val="993300"/>
      </a:accent5>
      <a:accent6>
        <a:srgbClr val="FFFF00"/>
      </a:accent6>
      <a:hlink>
        <a:srgbClr val="FF0000"/>
      </a:hlink>
      <a:folHlink>
        <a:srgbClr val="FFC000"/>
      </a:folHlink>
    </a:clrScheme>
    <a:fontScheme name="Inspi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F497D"/>
      </a:dk2>
      <a:lt2>
        <a:srgbClr val="EEECE1"/>
      </a:lt2>
      <a:accent1>
        <a:srgbClr val="0000BF"/>
      </a:accent1>
      <a:accent2>
        <a:srgbClr val="00A5E4"/>
      </a:accent2>
      <a:accent3>
        <a:srgbClr val="548DD4"/>
      </a:accent3>
      <a:accent4>
        <a:srgbClr val="B7DDE8"/>
      </a:accent4>
      <a:accent5>
        <a:srgbClr val="4BACC6"/>
      </a:accent5>
      <a:accent6>
        <a:srgbClr val="C6D9F0"/>
      </a:accent6>
      <a:hlink>
        <a:srgbClr val="0000FF"/>
      </a:hlink>
      <a:folHlink>
        <a:srgbClr val="00A0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a:dk1>
        <a:sysClr val="windowText" lastClr="000000"/>
      </a:dk1>
      <a:lt1>
        <a:sysClr val="window" lastClr="FFFFFF"/>
      </a:lt1>
      <a:dk2>
        <a:srgbClr val="1F497D"/>
      </a:dk2>
      <a:lt2>
        <a:srgbClr val="EEECE1"/>
      </a:lt2>
      <a:accent1>
        <a:srgbClr val="0000BF"/>
      </a:accent1>
      <a:accent2>
        <a:srgbClr val="00A5E4"/>
      </a:accent2>
      <a:accent3>
        <a:srgbClr val="548DD4"/>
      </a:accent3>
      <a:accent4>
        <a:srgbClr val="B7DDE8"/>
      </a:accent4>
      <a:accent5>
        <a:srgbClr val="4BACC6"/>
      </a:accent5>
      <a:accent6>
        <a:srgbClr val="C6D9F0"/>
      </a:accent6>
      <a:hlink>
        <a:srgbClr val="0000FF"/>
      </a:hlink>
      <a:folHlink>
        <a:srgbClr val="00A0D2"/>
      </a:folHlink>
    </a:clrScheme>
    <a:fontScheme name="Inspi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 4 by 3 - 72dpi</Template>
  <TotalTime>1875</TotalTime>
  <Words>4576</Words>
  <Application>Microsoft Office PowerPoint</Application>
  <PresentationFormat>On-screen Show (4:3)</PresentationFormat>
  <Paragraphs>486</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Orange 4 by 3 - 72dpi</vt:lpstr>
      <vt:lpstr>Worksheet</vt:lpstr>
      <vt:lpstr>Challenges &amp; opportunities of evaluating online programs</vt:lpstr>
      <vt:lpstr>Purpose</vt:lpstr>
      <vt:lpstr>Outline</vt:lpstr>
      <vt:lpstr>Background</vt:lpstr>
      <vt:lpstr>The context</vt:lpstr>
      <vt:lpstr>Why Information Communication Technology?</vt:lpstr>
      <vt:lpstr>ReachOut.com – an open-access online mental health promotion program</vt:lpstr>
      <vt:lpstr>Key program components</vt:lpstr>
      <vt:lpstr>ReachOut</vt:lpstr>
      <vt:lpstr>ReachOut.com’s  Evaluation Framework</vt:lpstr>
      <vt:lpstr>Purpose + aims of the evaluation framework</vt:lpstr>
      <vt:lpstr>Development process</vt:lpstr>
      <vt:lpstr>Evaluation framework</vt:lpstr>
      <vt:lpstr>Web Analytics (Google)</vt:lpstr>
      <vt:lpstr>Google Dashboard</vt:lpstr>
      <vt:lpstr>Annual cross-sectional survey</vt:lpstr>
      <vt:lpstr>2010 Results– process measures</vt:lpstr>
      <vt:lpstr>2010 Results – process measures</vt:lpstr>
      <vt:lpstr>2010 Results – process measures</vt:lpstr>
      <vt:lpstr>2010 Results – impact measures</vt:lpstr>
      <vt:lpstr>Limitations &amp; challenges</vt:lpstr>
      <vt:lpstr>Limitations</vt:lpstr>
      <vt:lpstr>Limitations</vt:lpstr>
      <vt:lpstr>Summary of key challenges</vt:lpstr>
      <vt:lpstr>Concluding thoughts</vt:lpstr>
      <vt:lpstr>Future directions for ReachOut.com</vt:lpstr>
      <vt:lpstr>Summary of key recommendations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&amp; opportunities of evaluating online programs</dc:title>
  <dc:creator>Atari Metcalf</dc:creator>
  <cp:lastModifiedBy>system administrator</cp:lastModifiedBy>
  <cp:revision>161</cp:revision>
  <cp:lastPrinted>2011-08-30T23:34:45Z</cp:lastPrinted>
  <dcterms:created xsi:type="dcterms:W3CDTF">2011-08-24T07:05:10Z</dcterms:created>
  <dcterms:modified xsi:type="dcterms:W3CDTF">2011-08-31T01:39:41Z</dcterms:modified>
</cp:coreProperties>
</file>